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4589143" cy="20162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7019" b="1" i="0">
                <a:solidFill>
                  <a:srgbClr val="12151A"/>
                </a:solidFill>
                <a:latin typeface="Calibri"/>
              </a:rPr>
              <a:t>Where are we?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2796475"/>
            <a:ext cx="4589143" cy="155261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3144" b="1" i="0">
                <a:solidFill>
                  <a:srgbClr val="12151A"/>
                </a:solidFill>
                <a:latin typeface="Calibri"/>
              </a:rPr>
              <a:t>Foundation models for materials, and where their labels come from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4413096"/>
            <a:ext cx="4589143" cy="1251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358" b="0" i="0">
                <a:solidFill>
                  <a:srgbClr val="5D6773"/>
                </a:solidFill>
                <a:latin typeface="Calibri"/>
              </a:rPr>
              <a:t>Sean Florez · Materials Science &amp; Engineering</a:t>
            </a:r>
            <a:r>
              <a:rPr sz="2358" b="0" i="0">
                <a:solidFill>
                  <a:srgbClr val="5D6773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2358" b="0" i="0">
                <a:solidFill>
                  <a:srgbClr val="5D6773"/>
                </a:solidFill>
                <a:latin typeface="Calibri"/>
              </a:rPr>
              <a:t/>
            </a:r>
            <a:r>
              <a:rPr sz="2358" b="0" i="0">
                <a:solidFill>
                  <a:srgbClr val="5D6773"/>
                </a:solidFill>
                <a:latin typeface="Calibri"/>
              </a:rPr>
              <a:t>CSCI 7000, Fall 2026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676" y="633968"/>
            <a:ext cx="5883516" cy="40200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576676" y="4745423"/>
            <a:ext cx="5883516" cy="3312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40" b="0" i="0">
                <a:solidFill>
                  <a:srgbClr val="6B7683"/>
                </a:solidFill>
                <a:latin typeface="Consolas"/>
              </a:rPr>
              <a:t>Unke et al., </a:t>
            </a:r>
            <a:r>
              <a:rPr sz="1740" b="0" i="1">
                <a:solidFill>
                  <a:srgbClr val="6B7683"/>
                </a:solidFill>
                <a:latin typeface="Consolas"/>
              </a:rPr>
              <a:t>Chem. Rev.</a:t>
            </a:r>
            <a:r>
              <a:rPr sz="1740" b="0" i="0">
                <a:solidFill>
                  <a:srgbClr val="6B7683"/>
                </a:solidFill>
                <a:latin typeface="Consolas"/>
              </a:rPr>
              <a:t> 121, 10142 (2021), Fig.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83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09" b="1" i="0">
                <a:solidFill>
                  <a:srgbClr val="1A56B8"/>
                </a:solidFill>
                <a:latin typeface="Consolas"/>
              </a:rPr>
              <a:t>Materials science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63609"/>
            <a:ext cx="10728691" cy="3283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957" b="1" i="0">
                <a:solidFill>
                  <a:srgbClr val="12151A"/>
                </a:solidFill>
                <a:latin typeface="Calibri"/>
              </a:rPr>
              <a:t>New technology relies on new materials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438299"/>
            <a:ext cx="6016208" cy="8174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 i="0">
                <a:solidFill>
                  <a:srgbClr val="12151A"/>
                </a:solidFill>
                <a:latin typeface="Calibri"/>
              </a:rPr>
              <a:t>Materials science is how a new technology becomes possible at all. For most of its history it ran </a:t>
            </a:r>
            <a:r>
              <a:rPr sz="1200" b="1" i="0">
                <a:solidFill>
                  <a:srgbClr val="12151A"/>
                </a:solidFill>
                <a:latin typeface="Calibri"/>
              </a:rPr>
              <a:t>by hand</a:t>
            </a:r>
            <a:r>
              <a:rPr sz="1200" b="0" i="0">
                <a:solidFill>
                  <a:srgbClr val="12151A"/>
                </a:solidFill>
                <a:latin typeface="Calibri"/>
              </a:rPr>
              <a:t>. Synthesize a candidate, measure it, repeat. Discovery to deployment still takes </a:t>
            </a:r>
            <a:r>
              <a:rPr sz="1200" b="1" i="0">
                <a:solidFill>
                  <a:srgbClr val="12151A"/>
                </a:solidFill>
                <a:latin typeface="Calibri"/>
              </a:rPr>
              <a:t>10–20 years</a:t>
            </a:r>
            <a:r>
              <a:rPr sz="1200" b="0" i="0">
                <a:solidFill>
                  <a:srgbClr val="12151A"/>
                </a:solidFill>
                <a:latin typeface="Calibri"/>
              </a:rPr>
              <a:t>. Computation changed the economics: </a:t>
            </a:r>
            <a:r>
              <a:rPr sz="1200" b="1" i="0">
                <a:solidFill>
                  <a:srgbClr val="12151A"/>
                </a:solidFill>
                <a:latin typeface="Calibri"/>
              </a:rPr>
              <a:t>predict the material before anyone makes 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2319720"/>
            <a:ext cx="32004" cy="519024"/>
          </a:xfrm>
          <a:prstGeom prst="rect">
            <a:avLst/>
          </a:prstGeom>
          <a:solidFill>
            <a:srgbClr val="1A56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381" y="2319720"/>
            <a:ext cx="5796752" cy="5190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61" b="0" i="0">
                <a:solidFill>
                  <a:srgbClr val="1E2530"/>
                </a:solidFill>
                <a:latin typeface="Calibri"/>
              </a:rPr>
              <a:t>Given the positions of N atoms, what is the energy of that arrangement?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01" y="2966760"/>
            <a:ext cx="6016208" cy="6267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0" b="0" i="0">
                <a:solidFill>
                  <a:srgbClr val="12151A"/>
                </a:solidFill>
                <a:latin typeface="Calibri"/>
              </a:rPr>
              <a:t>Differentiate </a:t>
            </a:r>
            <a:r>
              <a:rPr sz="1200" b="1" i="0">
                <a:solidFill>
                  <a:srgbClr val="12151A"/>
                </a:solidFill>
                <a:latin typeface="Consolas"/>
              </a:rPr>
              <a:t>E(r₁…r</a:t>
            </a:r>
            <a:r>
              <a:rPr sz="1200" b="1" i="0">
                <a:solidFill>
                  <a:srgbClr val="12151A"/>
                </a:solidFill>
                <a:latin typeface="Consolas"/>
              </a:rPr>
              <a:t>N</a:t>
            </a:r>
            <a:r>
              <a:rPr sz="1200" b="1" i="0">
                <a:solidFill>
                  <a:srgbClr val="12151A"/>
                </a:solidFill>
                <a:latin typeface="Consolas"/>
              </a:rPr>
              <a:t>)</a:t>
            </a:r>
            <a:r>
              <a:rPr sz="1200" b="0" i="0">
                <a:solidFill>
                  <a:srgbClr val="12151A"/>
                </a:solidFill>
                <a:latin typeface="Calibri"/>
              </a:rPr>
              <a:t> for the force on every atom, integrate the forces for dynamics and which structures are stable, take statistics over that, and </a:t>
            </a:r>
            <a:r>
              <a:rPr sz="1200" b="1" i="0">
                <a:solidFill>
                  <a:srgbClr val="12151A"/>
                </a:solidFill>
                <a:latin typeface="Calibri"/>
              </a:rPr>
              <a:t>nearly every property anyone wants comes out the other end.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847" y="1438299"/>
            <a:ext cx="4206239" cy="315468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1032" y="4775859"/>
            <a:ext cx="9909628" cy="144817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31501" y="6315470"/>
            <a:ext cx="10728691" cy="31180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09" b="0" i="0">
                <a:solidFill>
                  <a:srgbClr val="6B7683"/>
                </a:solidFill>
                <a:latin typeface="Consolas"/>
              </a:rPr>
              <a:t>Lattice: perovskite CaTiO₃, Solid State, Wikimedia Commons (2010), CC BY-SA 3.0. Tasks: Yang, Hu, Zhou, Liu, Shi, Li et al., MatterSim, arXiv:2405.04967 (2024), Fig. 1, left column; the five panels cropped and set in a row. </a:t>
            </a:r>
            <a:r>
              <a:rPr sz="809" b="1" i="0">
                <a:solidFill>
                  <a:srgbClr val="6B7683"/>
                </a:solidFill>
                <a:latin typeface="Consolas"/>
              </a:rPr>
              <a:t>One structure in. All of these out, and every one is the same calculation asked a different question.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0714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59" b="1" i="0">
                <a:solidFill>
                  <a:srgbClr val="1A56B8"/>
                </a:solidFill>
                <a:latin typeface="Consolas"/>
              </a:rPr>
              <a:t>State of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87418"/>
            <a:ext cx="10728691" cy="3790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320" b="1" i="0">
                <a:solidFill>
                  <a:srgbClr val="12151A"/>
                </a:solidFill>
                <a:latin typeface="Calibri"/>
              </a:rPr>
              <a:t>Three ways to answer that question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512801"/>
            <a:ext cx="3405542" cy="2808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0" i="0">
                <a:solidFill>
                  <a:srgbClr val="12151A"/>
                </a:solidFill>
                <a:latin typeface="Calibri"/>
              </a:rPr>
              <a:t>DFT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398" y="1857641"/>
            <a:ext cx="1737747" cy="1783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01" y="3732161"/>
            <a:ext cx="3405542" cy="5117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59" b="0" i="0">
                <a:solidFill>
                  <a:srgbClr val="6B7683"/>
                </a:solidFill>
                <a:latin typeface="Consolas"/>
              </a:rPr>
              <a:t>Benzene, with the electrostatic potential surface computed around it. ChiralJon, Wikimedia Commons (2015), CC BY 2.0.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01" y="4307881"/>
            <a:ext cx="3405542" cy="118470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1" i="0">
                <a:solidFill>
                  <a:srgbClr val="12151A"/>
                </a:solidFill>
                <a:latin typeface="Calibri"/>
              </a:rPr>
              <a:t>Solve for the electrons.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 No formula is assumed; you approximate the quantum mechanics directly. Accurate, and it scales as </a:t>
            </a:r>
            <a:r>
              <a:rPr sz="1423" b="1" i="0">
                <a:solidFill>
                  <a:srgbClr val="12151A"/>
                </a:solidFill>
                <a:latin typeface="Consolas"/>
              </a:rPr>
              <a:t>O(N³)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, so a few hundred atoms is the ceiling.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93076" y="1512801"/>
            <a:ext cx="3405542" cy="2808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0" i="0">
                <a:solidFill>
                  <a:srgbClr val="12151A"/>
                </a:solidFill>
                <a:latin typeface="Calibri"/>
              </a:rPr>
              <a:t>Force fields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001" y="1857641"/>
            <a:ext cx="2637692" cy="1714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393076" y="3663581"/>
            <a:ext cx="3405542" cy="20714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59" b="0" i="0">
                <a:solidFill>
                  <a:srgbClr val="6B7683"/>
                </a:solidFill>
                <a:latin typeface="Consolas"/>
              </a:rPr>
              <a:t>Lennard-Jones 12-6: </a:t>
            </a:r>
            <a:r>
              <a:rPr sz="959" b="1" i="0">
                <a:solidFill>
                  <a:srgbClr val="6B7683"/>
                </a:solidFill>
                <a:latin typeface="Consolas"/>
              </a:rPr>
              <a:t>V(r) = 4ε[(σ/r)</a:t>
            </a:r>
            <a:r>
              <a:rPr sz="959" b="1" i="0">
                <a:solidFill>
                  <a:srgbClr val="6B7683"/>
                </a:solidFill>
                <a:latin typeface="Consolas"/>
              </a:rPr>
              <a:t>12</a:t>
            </a:r>
            <a:r>
              <a:rPr sz="959" b="1" i="0">
                <a:solidFill>
                  <a:srgbClr val="6B7683"/>
                </a:solidFill>
                <a:latin typeface="Consolas"/>
              </a:rPr>
              <a:t> − (σ/r)</a:t>
            </a:r>
            <a:r>
              <a:rPr sz="959" b="1" i="0">
                <a:solidFill>
                  <a:srgbClr val="6B7683"/>
                </a:solidFill>
                <a:latin typeface="Consolas"/>
              </a:rPr>
              <a:t>6</a:t>
            </a:r>
            <a:r>
              <a:rPr sz="959" b="1" i="0">
                <a:solidFill>
                  <a:srgbClr val="6B7683"/>
                </a:solidFill>
                <a:latin typeface="Consolas"/>
              </a:rPr>
              <a:t>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93076" y="3934736"/>
            <a:ext cx="3405542" cy="141067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1" i="0">
                <a:solidFill>
                  <a:srgbClr val="12151A"/>
                </a:solidFill>
                <a:latin typeface="Calibri"/>
              </a:rPr>
              <a:t>A human writes the formula.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 This one has </a:t>
            </a:r>
            <a:r>
              <a:rPr sz="1423" b="1" i="0">
                <a:solidFill>
                  <a:srgbClr val="12151A"/>
                </a:solidFill>
                <a:latin typeface="Calibri"/>
              </a:rPr>
              <a:t>two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 numbers per element pair: </a:t>
            </a:r>
            <a:r>
              <a:rPr sz="1423" b="1" i="0">
                <a:solidFill>
                  <a:srgbClr val="12151A"/>
                </a:solidFill>
                <a:latin typeface="Consolas"/>
              </a:rPr>
              <a:t>ε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, how deep the well is, and </a:t>
            </a:r>
            <a:r>
              <a:rPr sz="1423" b="1" i="0">
                <a:solidFill>
                  <a:srgbClr val="12151A"/>
                </a:solidFill>
                <a:latin typeface="Consolas"/>
              </a:rPr>
              <a:t>σ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, where it crosses zero. Fit them to data. </a:t>
            </a:r>
            <a:r>
              <a:rPr sz="1423" b="1" i="0">
                <a:solidFill>
                  <a:srgbClr val="12151A"/>
                </a:solidFill>
                <a:latin typeface="Consolas"/>
              </a:rPr>
              <a:t>O(N)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 and fast, and valid only where it was fitted.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54650" y="1512801"/>
            <a:ext cx="3405542" cy="28083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0" i="0">
                <a:solidFill>
                  <a:srgbClr val="12151A"/>
                </a:solidFill>
                <a:latin typeface="Calibri"/>
              </a:rPr>
              <a:t>MLIPs</a:t>
            </a:r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4650" y="1857641"/>
            <a:ext cx="3405542" cy="170277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054650" y="3651852"/>
            <a:ext cx="3405542" cy="3594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59" b="0" i="0">
                <a:solidFill>
                  <a:srgbClr val="6B7683"/>
                </a:solidFill>
                <a:latin typeface="Consolas"/>
              </a:rPr>
              <a:t>One atom’s neighbourhood, straight to that atom’s energy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4650" y="4075289"/>
            <a:ext cx="3405542" cy="141067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3" b="1" i="0">
                <a:solidFill>
                  <a:srgbClr val="12151A"/>
                </a:solidFill>
                <a:latin typeface="Calibri"/>
              </a:rPr>
              <a:t>There is no formula.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 A network reads one atom’s neighbours and returns that atom’s energy; the total is the sum, and forces are its derivative. Millions of parameters, all fit to DFT labels. </a:t>
            </a:r>
            <a:r>
              <a:rPr sz="1423" b="1" i="0">
                <a:solidFill>
                  <a:srgbClr val="12151A"/>
                </a:solidFill>
                <a:latin typeface="Consolas"/>
              </a:rPr>
              <a:t>O(N)</a:t>
            </a:r>
            <a:r>
              <a:rPr sz="1423" b="0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01" y="5648033"/>
            <a:ext cx="10728691" cy="60504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2" b="1" i="0">
                <a:solidFill>
                  <a:srgbClr val="12151A"/>
                </a:solidFill>
                <a:latin typeface="Calibri"/>
              </a:rPr>
              <a:t>DFT is the teacher. The force field is the old shortcut. </a:t>
            </a:r>
            <a:r>
              <a:rPr sz="1732" b="1" i="0">
                <a:solidFill>
                  <a:srgbClr val="1C6B45"/>
                </a:solidFill>
                <a:latin typeface="Calibri"/>
              </a:rPr>
              <a:t>The MLIP learns the shortcut from the teacher.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677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711" b="1" i="0">
                <a:solidFill>
                  <a:srgbClr val="1A56B8"/>
                </a:solidFill>
                <a:latin typeface="Consolas"/>
              </a:rPr>
              <a:t>State of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48019"/>
            <a:ext cx="10728691" cy="2951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720" b="1" i="0">
                <a:solidFill>
                  <a:srgbClr val="12151A"/>
                </a:solidFill>
                <a:latin typeface="Calibri"/>
              </a:rPr>
              <a:t>Atoms get the same recipe as 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389519"/>
            <a:ext cx="4383904" cy="4627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84" b="0" i="0">
                <a:solidFill>
                  <a:srgbClr val="12151A"/>
                </a:solidFill>
                <a:latin typeface="Calibri"/>
              </a:rPr>
              <a:t>Train once on one broad corpus. Then run it </a:t>
            </a:r>
            <a:r>
              <a:rPr sz="1284" b="1" i="0">
                <a:solidFill>
                  <a:srgbClr val="12151A"/>
                </a:solidFill>
                <a:latin typeface="Calibri"/>
              </a:rPr>
              <a:t>zero-shot</a:t>
            </a:r>
            <a:r>
              <a:rPr sz="1284" b="0" i="0">
                <a:solidFill>
                  <a:srgbClr val="12151A"/>
                </a:solidFill>
                <a:latin typeface="Calibri"/>
              </a:rPr>
              <a:t>, or fine-tune.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1916228"/>
            <a:ext cx="4383904" cy="140736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77805" y="1998524"/>
            <a:ext cx="4091296" cy="222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55" b="0" i="0">
                <a:solidFill>
                  <a:srgbClr val="12151A"/>
                </a:solidFill>
                <a:latin typeface="Calibri"/>
              </a:rPr>
              <a:t>Trained on Materials Project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05" y="2284900"/>
            <a:ext cx="4091296" cy="89238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55" b="0" i="0">
                <a:solidFill>
                  <a:srgbClr val="12151A"/>
                </a:solidFill>
                <a:latin typeface="Calibri"/>
              </a:rPr>
              <a:t>An open database of </a:t>
            </a:r>
            <a:r>
              <a:rPr sz="1055" b="1" i="0">
                <a:solidFill>
                  <a:srgbClr val="12151A"/>
                </a:solidFill>
                <a:latin typeface="Calibri"/>
              </a:rPr>
              <a:t>over 150,000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inorganic materials, with computed structures, formation energies, band structures and elastic constants. </a:t>
            </a:r>
            <a:r>
              <a:rPr sz="1055" b="1" i="0">
                <a:solidFill>
                  <a:srgbClr val="B0341D"/>
                </a:solidFill>
                <a:latin typeface="Calibri"/>
              </a:rPr>
              <a:t>Every number in it is calculated.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MACE-MP-0 trains on MPtrj, </a:t>
            </a:r>
            <a:r>
              <a:rPr sz="1055" b="1" i="0">
                <a:solidFill>
                  <a:srgbClr val="12151A"/>
                </a:solidFill>
                <a:latin typeface="Consolas"/>
              </a:rPr>
              <a:t>1.58M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snapshots taken from those calculations.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01" y="3433318"/>
            <a:ext cx="4383904" cy="55737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55" b="1" i="0">
                <a:solidFill>
                  <a:srgbClr val="12151A"/>
                </a:solidFill>
                <a:latin typeface="Calibri"/>
              </a:rPr>
              <a:t>Look at the periodic table at the top of that figure.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That is the corpus, drawn as element counts, and it is the shape of everything the model knows. The elements it has nothing for stay dark.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01" y="4054703"/>
            <a:ext cx="4383904" cy="72488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55" b="1" i="0">
                <a:solidFill>
                  <a:srgbClr val="12151A"/>
                </a:solidFill>
                <a:latin typeface="Calibri"/>
              </a:rPr>
              <a:t>MACE-MP-0 · GNoME · MatterSim · UMA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, and a dozen more. Same graph, same message passing, same DFT labels. </a:t>
            </a:r>
            <a:r>
              <a:rPr sz="1055" b="1" i="0">
                <a:solidFill>
                  <a:srgbClr val="12151A"/>
                </a:solidFill>
                <a:latin typeface="Calibri"/>
              </a:rPr>
              <a:t>What changes is the data.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</a:t>
            </a:r>
            <a:r>
              <a:rPr sz="1055" b="1" i="0">
                <a:solidFill>
                  <a:srgbClr val="12151A"/>
                </a:solidFill>
                <a:latin typeface="Calibri"/>
              </a:rPr>
              <a:t>Pt surfaces</a:t>
            </a:r>
            <a:r>
              <a:rPr sz="1055" b="0" i="0">
                <a:solidFill>
                  <a:srgbClr val="12151A"/>
                </a:solidFill>
                <a:latin typeface="Calibri"/>
              </a:rPr>
              <a:t> is one of the 22 domains on the right. My own system, and I didn’t train it.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359" y="1389519"/>
            <a:ext cx="4612910" cy="483451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371437" y="6315470"/>
            <a:ext cx="6088755" cy="28063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711" b="0" i="0">
                <a:solidFill>
                  <a:srgbClr val="6B7683"/>
                </a:solidFill>
                <a:latin typeface="Consolas"/>
              </a:rPr>
              <a:t>Batatia, Benner, Chiang, Elena, Kovács, Riebesell et al., “A Foundation Model for Atomistic Materials Chemistry” arXiv:2401.00096 (2024), Fig. 1. Shown unmodified · CC BY-NC-ND.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27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88" b="1" i="0">
                <a:solidFill>
                  <a:srgbClr val="1A56B8"/>
                </a:solidFill>
                <a:latin typeface="Consolas"/>
              </a:rPr>
              <a:t>State of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07880"/>
            <a:ext cx="10728691" cy="4226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632" b="1" i="0">
                <a:solidFill>
                  <a:srgbClr val="12151A"/>
                </a:solidFill>
                <a:latin typeface="Calibri"/>
              </a:rPr>
              <a:t>Data scaling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01" y="1576826"/>
            <a:ext cx="5818144" cy="367723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01" y="5345504"/>
            <a:ext cx="5818144" cy="4003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88" b="0" i="0">
                <a:solidFill>
                  <a:srgbClr val="6B7683"/>
                </a:solidFill>
                <a:latin typeface="Consolas"/>
              </a:rPr>
              <a:t>Merchant et al., GNoME, </a:t>
            </a:r>
            <a:r>
              <a:rPr sz="1088" b="0" i="1">
                <a:solidFill>
                  <a:srgbClr val="6B7683"/>
                </a:solidFill>
                <a:latin typeface="Consolas"/>
              </a:rPr>
              <a:t>Nature</a:t>
            </a:r>
            <a:r>
              <a:rPr sz="1088" b="0" i="0">
                <a:solidFill>
                  <a:srgbClr val="6B7683"/>
                </a:solidFill>
                <a:latin typeface="Consolas"/>
              </a:rPr>
              <a:t> 624 (2023), Fig. 1e · CC BY 4.0. Out-of-domain error against training-set size.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05678" y="1576826"/>
            <a:ext cx="4654515" cy="3669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65" b="0" i="0">
                <a:solidFill>
                  <a:srgbClr val="12151A"/>
                </a:solidFill>
                <a:latin typeface="Calibri"/>
              </a:rPr>
              <a:t>Error falls as a power law in data.</a:t>
            </a:r>
          </a:p>
        </p:txBody>
      </p:sp>
      <p:sp>
        <p:nvSpPr>
          <p:cNvPr id="7" name="Rectangle 6"/>
          <p:cNvSpPr/>
          <p:nvPr/>
        </p:nvSpPr>
        <p:spPr>
          <a:xfrm>
            <a:off x="6805678" y="2007751"/>
            <a:ext cx="4654515" cy="3943647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951982" y="2090047"/>
            <a:ext cx="4361907" cy="31119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14" b="0" i="0">
                <a:solidFill>
                  <a:srgbClr val="12151A"/>
                </a:solidFill>
                <a:latin typeface="Calibri"/>
              </a:rPr>
              <a:t>Held constant: the architecture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6951982" y="2465249"/>
          <a:ext cx="4361907" cy="128619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453969"/>
                <a:gridCol w="1453969"/>
                <a:gridCol w="1453969"/>
              </a:tblGrid>
              <a:tr h="2726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208" b="1" i="0">
                          <a:solidFill>
                            <a:srgbClr val="5D6773"/>
                          </a:solidFill>
                          <a:latin typeface="Consolas"/>
                        </a:rPr>
                        <a:t>CHECKPOINT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208" b="1" i="0">
                          <a:solidFill>
                            <a:srgbClr val="5D6773"/>
                          </a:solidFill>
                          <a:latin typeface="Consolas"/>
                        </a:rPr>
                        <a:t>CORPUS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208" b="1" i="0">
                          <a:solidFill>
                            <a:srgbClr val="5D6773"/>
                          </a:solidFill>
                          <a:latin typeface="Consolas"/>
                        </a:rPr>
                        <a:t>F1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06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85" b="0" i="0">
                          <a:solidFill>
                            <a:srgbClr val="12151A"/>
                          </a:solidFill>
                          <a:latin typeface="Calibri"/>
                        </a:rPr>
                        <a:t>EquiformerV3+DeNS-</a:t>
                      </a:r>
                      <a:r>
                        <a:rPr sz="1385" b="1" i="0">
                          <a:solidFill>
                            <a:srgbClr val="12151A"/>
                          </a:solidFill>
                          <a:latin typeface="Calibri"/>
                        </a:rPr>
                        <a:t>MP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85" b="0" i="0">
                          <a:solidFill>
                            <a:srgbClr val="12151A"/>
                          </a:solidFill>
                          <a:latin typeface="Calibri"/>
                        </a:rPr>
                        <a:t>1.58M frames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385" b="0" i="0">
                          <a:solidFill>
                            <a:srgbClr val="12151A"/>
                          </a:solidFill>
                          <a:latin typeface="Calibri"/>
                        </a:rPr>
                        <a:t>0.863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067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85" b="1" i="0">
                          <a:solidFill>
                            <a:srgbClr val="12151A"/>
                          </a:solidFill>
                          <a:latin typeface="Calibri"/>
                        </a:rPr>
                        <a:t>EquiformerV3+DeNS-</a:t>
                      </a:r>
                      <a:r>
                        <a:rPr sz="1385" b="1" i="0">
                          <a:solidFill>
                            <a:srgbClr val="12151A"/>
                          </a:solidFill>
                          <a:latin typeface="Calibri"/>
                        </a:rPr>
                        <a:t>OAM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385" b="1" i="0">
                          <a:solidFill>
                            <a:srgbClr val="12151A"/>
                          </a:solidFill>
                          <a:latin typeface="Calibri"/>
                        </a:rPr>
                        <a:t>113M frames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385" b="1" i="0">
                          <a:solidFill>
                            <a:srgbClr val="12151A"/>
                          </a:solidFill>
                          <a:latin typeface="Calibri"/>
                        </a:rPr>
                        <a:t>0.931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951982" y="3861176"/>
            <a:ext cx="4361907" cy="5675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14" b="0" i="0">
                <a:solidFill>
                  <a:srgbClr val="12151A"/>
                </a:solidFill>
                <a:latin typeface="Calibri"/>
              </a:rPr>
              <a:t>Same 30.3M parameters, </a:t>
            </a:r>
            <a:r>
              <a:rPr sz="1614" b="1" i="0">
                <a:solidFill>
                  <a:srgbClr val="1C6B45"/>
                </a:solidFill>
                <a:latin typeface="Calibri"/>
              </a:rPr>
              <a:t>70× more labelled frames</a:t>
            </a:r>
            <a:r>
              <a:rPr sz="1614" b="0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51982" y="4492708"/>
            <a:ext cx="4361907" cy="9185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88" b="0" i="0">
                <a:solidFill>
                  <a:srgbClr val="6B7683"/>
                </a:solidFill>
                <a:latin typeface="Consolas"/>
              </a:rPr>
              <a:t>Two EquiformerV3+DeNS checkpoints from the Matbench Discovery leaderboard, August 2026. </a:t>
            </a:r>
            <a:r>
              <a:rPr sz="1088" b="1" i="0">
                <a:solidFill>
                  <a:srgbClr val="6B7683"/>
                </a:solidFill>
                <a:latin typeface="Consolas"/>
              </a:rPr>
              <a:t>MP</a:t>
            </a:r>
            <a:r>
              <a:rPr sz="1088" b="0" i="0">
                <a:solidFill>
                  <a:srgbClr val="6B7683"/>
                </a:solidFill>
                <a:latin typeface="Consolas"/>
              </a:rPr>
              <a:t> is trained on MPtrj; </a:t>
            </a:r>
            <a:r>
              <a:rPr sz="1088" b="1" i="0">
                <a:solidFill>
                  <a:srgbClr val="6B7683"/>
                </a:solidFill>
                <a:latin typeface="Consolas"/>
              </a:rPr>
              <a:t>OAM</a:t>
            </a:r>
            <a:r>
              <a:rPr sz="1088" b="0" i="0">
                <a:solidFill>
                  <a:srgbClr val="6B7683"/>
                </a:solidFill>
                <a:latin typeface="Consolas"/>
              </a:rPr>
              <a:t> is OMat24 pre-training then fine-tuned on MP and sAlex. Leaderboard: Riebesell, Goodall, Benner, Chiang, Deng, Ceder, Asta, Lee, Jain &amp; Persson, </a:t>
            </a:r>
            <a:r>
              <a:rPr sz="1088" b="0" i="1">
                <a:solidFill>
                  <a:srgbClr val="6B7683"/>
                </a:solidFill>
                <a:latin typeface="Consolas"/>
              </a:rPr>
              <a:t>Nat. Mach. Intell.</a:t>
            </a:r>
            <a:r>
              <a:rPr sz="1088" b="0" i="0">
                <a:solidFill>
                  <a:srgbClr val="6B7683"/>
                </a:solidFill>
                <a:latin typeface="Consolas"/>
              </a:rPr>
              <a:t> 7, 836 (2025).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345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32" b="1" i="0">
                <a:solidFill>
                  <a:srgbClr val="1A56B8"/>
                </a:solidFill>
                <a:latin typeface="Consolas"/>
              </a:rPr>
              <a:t>How that data is made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14852"/>
            <a:ext cx="10728691" cy="4374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738" b="1" i="0">
                <a:solidFill>
                  <a:srgbClr val="12151A"/>
                </a:solidFill>
                <a:latin typeface="Calibri"/>
              </a:rPr>
              <a:t>Propose, verify with DFT, retrain, repeat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09" y="1598643"/>
            <a:ext cx="10237074" cy="32232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01" y="4913343"/>
            <a:ext cx="10728691" cy="2345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32" b="0" i="0">
                <a:solidFill>
                  <a:srgbClr val="6B7683"/>
                </a:solidFill>
                <a:latin typeface="Consolas"/>
              </a:rPr>
              <a:t>Merchant, Batzner, Schoenholz, Aykol, Cheon &amp; Cubuk, “Scaling deep learning for materials discovery,” </a:t>
            </a:r>
            <a:r>
              <a:rPr sz="1132" b="0" i="1">
                <a:solidFill>
                  <a:srgbClr val="6B7683"/>
                </a:solidFill>
                <a:latin typeface="Consolas"/>
              </a:rPr>
              <a:t>Nature</a:t>
            </a:r>
            <a:r>
              <a:rPr sz="1132" b="0" i="0">
                <a:solidFill>
                  <a:srgbClr val="6B7683"/>
                </a:solidFill>
                <a:latin typeface="Consolas"/>
              </a:rPr>
              <a:t> 624, 80–85 (2023), Fig. 1a · CC BY 4.0.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" y="5211931"/>
            <a:ext cx="10728691" cy="37951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045" b="1" i="0">
                <a:solidFill>
                  <a:srgbClr val="12151A"/>
                </a:solidFill>
                <a:latin typeface="Calibri"/>
              </a:rPr>
              <a:t>Every arrow into that database is a DFT calculation.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01" y="5655452"/>
            <a:ext cx="10728691" cy="54183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33" b="0" i="0">
                <a:solidFill>
                  <a:srgbClr val="5D6773"/>
                </a:solidFill>
                <a:latin typeface="Calibri"/>
              </a:rPr>
              <a:t>The dashed line is the part that matters: verified results become training data, so the filter gets better each round. </a:t>
            </a:r>
            <a:r>
              <a:rPr sz="1533" b="1" i="0">
                <a:solidFill>
                  <a:srgbClr val="5D6773"/>
                </a:solidFill>
                <a:latin typeface="Calibri"/>
              </a:rPr>
              <a:t>Six rounds took GNoME’s hit rate from under 6% to over 80%.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5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072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60" b="1" i="0">
                <a:solidFill>
                  <a:srgbClr val="7FA8FF"/>
                </a:solidFill>
                <a:latin typeface="Consolas"/>
              </a:rPr>
              <a:t>Turning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87558"/>
            <a:ext cx="10728691" cy="3793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322" b="1" i="0">
                <a:solidFill>
                  <a:srgbClr val="F2F5F8"/>
                </a:solidFill>
                <a:latin typeface="Calibri"/>
              </a:rPr>
              <a:t>Every label is manufactured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513237"/>
            <a:ext cx="4760299" cy="6055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4" b="0" i="0">
                <a:solidFill>
                  <a:srgbClr val="F2F5F8"/>
                </a:solidFill>
                <a:latin typeface="Calibri"/>
              </a:rPr>
              <a:t>Text is self-supervised because </a:t>
            </a:r>
            <a:r>
              <a:rPr sz="1734" b="1" i="0">
                <a:solidFill>
                  <a:srgbClr val="F2F5F8"/>
                </a:solidFill>
                <a:latin typeface="Calibri"/>
              </a:rPr>
              <a:t>it already exists</a:t>
            </a:r>
            <a:r>
              <a:rPr sz="1734" b="0" i="0">
                <a:solidFill>
                  <a:srgbClr val="F2F5F8"/>
                </a:solidFill>
                <a:latin typeface="Calibri"/>
              </a:rPr>
              <a:t>. Atomic energies do not.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2182795"/>
            <a:ext cx="32004" cy="880893"/>
          </a:xfrm>
          <a:prstGeom prst="rect">
            <a:avLst/>
          </a:prstGeom>
          <a:solidFill>
            <a:srgbClr val="7FA8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381" y="2182795"/>
            <a:ext cx="4540843" cy="88089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4" b="0" i="0">
                <a:solidFill>
                  <a:srgbClr val="F2F5F8"/>
                </a:solidFill>
                <a:latin typeface="Calibri"/>
              </a:rPr>
              <a:t>“Emphatically, unlike the case of language or vision, in materials science, </a:t>
            </a:r>
            <a:r>
              <a:rPr sz="1734" b="1" i="0">
                <a:solidFill>
                  <a:srgbClr val="F2F5F8"/>
                </a:solidFill>
                <a:latin typeface="Calibri"/>
              </a:rPr>
              <a:t>we can continue to generate data</a:t>
            </a:r>
            <a:r>
              <a:rPr sz="1734" b="0" i="0">
                <a:solidFill>
                  <a:srgbClr val="F2F5F8"/>
                </a:solidFill>
                <a:latin typeface="Calibri"/>
              </a:rPr>
              <a:t>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01" y="3191704"/>
            <a:ext cx="4760299" cy="3597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60" b="0" i="0">
                <a:solidFill>
                  <a:srgbClr val="93A0AE"/>
                </a:solidFill>
                <a:latin typeface="Consolas"/>
              </a:rPr>
              <a:t>GNoME: Merchant et al., </a:t>
            </a:r>
            <a:r>
              <a:rPr sz="960" b="0" i="1">
                <a:solidFill>
                  <a:srgbClr val="93A0AE"/>
                </a:solidFill>
                <a:latin typeface="Consolas"/>
              </a:rPr>
              <a:t>Nature</a:t>
            </a:r>
            <a:r>
              <a:rPr sz="960" b="0" i="0">
                <a:solidFill>
                  <a:srgbClr val="93A0AE"/>
                </a:solidFill>
                <a:latin typeface="Consolas"/>
              </a:rPr>
              <a:t> 624, 80 (2023). OMol25 cost </a:t>
            </a:r>
            <a:r>
              <a:rPr sz="960" b="1" i="0">
                <a:solidFill>
                  <a:srgbClr val="93A0AE"/>
                </a:solidFill>
                <a:latin typeface="Consolas"/>
              </a:rPr>
              <a:t>6.6 billion</a:t>
            </a:r>
            <a:r>
              <a:rPr sz="960" b="0" i="0">
                <a:solidFill>
                  <a:srgbClr val="93A0AE"/>
                </a:solidFill>
                <a:latin typeface="Consolas"/>
              </a:rPr>
              <a:t> CPU core-hours.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7833" y="1513237"/>
            <a:ext cx="5712359" cy="30375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47833" y="4642233"/>
            <a:ext cx="5712359" cy="3597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60" b="0" i="0">
                <a:solidFill>
                  <a:srgbClr val="93A0AE"/>
                </a:solidFill>
                <a:latin typeface="Consolas"/>
              </a:rPr>
              <a:t>Barroso-Luque, Shuaibi, Fu, Wood, Dzamba, Gao, Rizvi, Zitnick &amp; Ulissi, OMat24, arXiv:2410.12771 (2024), Fig. 1(a), cropped. </a:t>
            </a:r>
            <a:r>
              <a:rPr sz="960" b="1" i="0">
                <a:solidFill>
                  <a:srgbClr val="93A0AE"/>
                </a:solidFill>
                <a:latin typeface="Consolas"/>
              </a:rPr>
              <a:t>100M+ structures, three sampling procedures.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1501" y="5212253"/>
            <a:ext cx="10728691" cy="10972"/>
          </a:xfrm>
          <a:prstGeom prst="rect">
            <a:avLst/>
          </a:prstGeom>
          <a:solidFill>
            <a:srgbClr val="2A3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01" y="5321981"/>
            <a:ext cx="10728691" cy="2072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60" b="1" i="0">
                <a:solidFill>
                  <a:srgbClr val="7FA8FF"/>
                </a:solidFill>
                <a:latin typeface="Consolas"/>
              </a:rPr>
              <a:t>Where the state of practice breaks, in three places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01" y="567557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4" b="1" i="0">
                <a:solidFill>
                  <a:srgbClr val="7FA8FF"/>
                </a:solidFill>
                <a:latin typeface="Consolas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21" y="5675571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4" b="1" i="0">
                <a:solidFill>
                  <a:srgbClr val="F2F5F8"/>
                </a:solidFill>
                <a:latin typeface="Calibri"/>
              </a:rPr>
              <a:t>Where labels come from.</a:t>
            </a:r>
            <a:r>
              <a:rPr sz="1424" b="0" i="0">
                <a:solidFill>
                  <a:srgbClr val="F2F5F8"/>
                </a:solidFill>
                <a:latin typeface="Calibri"/>
              </a:rPr>
              <a:t> Every one is manufactured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847" y="5675571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4" b="1" i="0">
                <a:solidFill>
                  <a:srgbClr val="7FA8FF"/>
                </a:solidFill>
                <a:latin typeface="Consola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0167" y="5675571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4" b="1" i="0">
                <a:solidFill>
                  <a:srgbClr val="F2F5F8"/>
                </a:solidFill>
                <a:latin typeface="Calibri"/>
              </a:rPr>
              <a:t>Atoms to parts.</a:t>
            </a:r>
            <a:r>
              <a:rPr sz="1424" b="0" i="0">
                <a:solidFill>
                  <a:srgbClr val="F2F5F8"/>
                </a:solidFill>
                <a:latin typeface="Calibri"/>
              </a:rPr>
              <a:t> One model covers one level of five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01" y="6019357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34" b="1" i="0">
                <a:solidFill>
                  <a:srgbClr val="7FA8FF"/>
                </a:solidFill>
                <a:latin typeface="Consolas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21" y="6019357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24" b="1" i="0">
                <a:solidFill>
                  <a:srgbClr val="F2F5F8"/>
                </a:solidFill>
                <a:latin typeface="Calibri"/>
              </a:rPr>
              <a:t>What we optimize.</a:t>
            </a:r>
            <a:r>
              <a:rPr sz="1424" b="0" i="0">
                <a:solidFill>
                  <a:srgbClr val="F2F5F8"/>
                </a:solidFill>
                <a:latin typeface="Calibri"/>
              </a:rPr>
              <a:t> A computed stand-in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46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580" b="1" i="0">
                <a:solidFill>
                  <a:srgbClr val="B0341D"/>
                </a:solidFill>
                <a:latin typeface="Consolas"/>
              </a:rPr>
              <a:t>Limitation 1 · where labels come from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27231"/>
            <a:ext cx="10728691" cy="2509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403" b="1" i="0">
                <a:solidFill>
                  <a:srgbClr val="12151A"/>
                </a:solidFill>
                <a:latin typeface="Calibri"/>
              </a:rPr>
              <a:t>DFT is the teacher, and the teacher is an approximation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324474"/>
            <a:ext cx="10728691" cy="3875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47" b="0" i="0">
                <a:solidFill>
                  <a:srgbClr val="12151A"/>
                </a:solidFill>
                <a:latin typeface="Calibri"/>
              </a:rPr>
              <a:t>Every training label in this field is a calculation. DFT approximates quantum mechanics, and its disagreements with measurement are </a:t>
            </a:r>
            <a:r>
              <a:rPr sz="1047" b="1" i="0">
                <a:solidFill>
                  <a:srgbClr val="12151A"/>
                </a:solidFill>
                <a:latin typeface="Calibri"/>
              </a:rPr>
              <a:t>systematic, known, and inherited</a:t>
            </a:r>
            <a:r>
              <a:rPr sz="1047" b="0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1776079"/>
            <a:ext cx="4939933" cy="1023277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77805" y="1858375"/>
            <a:ext cx="4647325" cy="19152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0" b="0" i="0">
                <a:solidFill>
                  <a:srgbClr val="12151A"/>
                </a:solidFill>
                <a:latin typeface="Calibri"/>
              </a:rPr>
              <a:t>Accurate against DFT, wrong against reality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05" y="2113905"/>
            <a:ext cx="4647325" cy="3281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0" b="0" i="0">
                <a:solidFill>
                  <a:srgbClr val="12151A"/>
                </a:solidFill>
                <a:latin typeface="Calibri"/>
              </a:rPr>
              <a:t>A titanium potential trained to </a:t>
            </a:r>
            <a:r>
              <a:rPr sz="860" b="1" i="0">
                <a:solidFill>
                  <a:srgbClr val="1C6B45"/>
                </a:solidFill>
                <a:latin typeface="Consolas"/>
              </a:rPr>
              <a:t>6.0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 meV/atom </a:t>
            </a:r>
            <a:r>
              <a:rPr sz="860" b="0" i="1">
                <a:solidFill>
                  <a:srgbClr val="12151A"/>
                </a:solidFill>
                <a:latin typeface="Calibri"/>
              </a:rPr>
              <a:t>against DFT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 is </a:t>
            </a:r>
            <a:r>
              <a:rPr sz="860" b="1" i="0">
                <a:solidFill>
                  <a:srgbClr val="B0341D"/>
                </a:solidFill>
                <a:latin typeface="Consolas"/>
              </a:rPr>
              <a:t>24%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 wrong on shear modulus </a:t>
            </a:r>
            <a:r>
              <a:rPr sz="860" b="0" i="1">
                <a:solidFill>
                  <a:srgbClr val="12151A"/>
                </a:solidFill>
                <a:latin typeface="Calibri"/>
              </a:rPr>
              <a:t>against experiment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05" y="2506093"/>
            <a:ext cx="4647325" cy="1469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580" b="0" i="0">
                <a:solidFill>
                  <a:srgbClr val="6B7683"/>
                </a:solidFill>
                <a:latin typeface="Consolas"/>
              </a:rPr>
              <a:t>The model is not bad. </a:t>
            </a:r>
            <a:r>
              <a:rPr sz="580" b="1" i="0">
                <a:solidFill>
                  <a:srgbClr val="6B7683"/>
                </a:solidFill>
                <a:latin typeface="Consolas"/>
              </a:rPr>
              <a:t>It is faithful to the wrong reference.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01" y="2909084"/>
            <a:ext cx="4939933" cy="120449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77805" y="2991380"/>
            <a:ext cx="4647325" cy="19152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0" b="0" i="0">
                <a:solidFill>
                  <a:srgbClr val="12151A"/>
                </a:solidFill>
                <a:latin typeface="Calibri"/>
              </a:rPr>
              <a:t>Where a measurement would come 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05" y="3246910"/>
            <a:ext cx="4647325" cy="3281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0" b="1" i="0">
                <a:solidFill>
                  <a:srgbClr val="12151A"/>
                </a:solidFill>
                <a:latin typeface="Calibri"/>
              </a:rPr>
              <a:t>Autonomous synthesis and characterization.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 An instrument makes the candidate and measures it, and that measurement enters training as a label.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05" y="3639098"/>
            <a:ext cx="4647325" cy="3281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0" b="1" i="0">
                <a:solidFill>
                  <a:srgbClr val="B0341D"/>
                </a:solidFill>
                <a:latin typeface="Calibri"/>
              </a:rPr>
              <a:t>Even A-Lab’s perception layer is simulation-trained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, deciding which phase it made from a network fitted to </a:t>
            </a:r>
            <a:r>
              <a:rPr sz="860" b="1" i="0">
                <a:solidFill>
                  <a:srgbClr val="12151A"/>
                </a:solidFill>
                <a:latin typeface="Calibri"/>
              </a:rPr>
              <a:t>simulated</a:t>
            </a:r>
            <a:r>
              <a:rPr sz="860" b="0" i="0">
                <a:solidFill>
                  <a:srgbClr val="12151A"/>
                </a:solidFill>
                <a:latin typeface="Calibri"/>
              </a:rPr>
              <a:t> diffraction patterns.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01" y="4223310"/>
            <a:ext cx="4939933" cy="30441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785" b="0" i="0">
                <a:solidFill>
                  <a:srgbClr val="5D6773"/>
                </a:solidFill>
                <a:latin typeface="Calibri"/>
              </a:rPr>
              <a:t>Close to </a:t>
            </a:r>
            <a:r>
              <a:rPr sz="785" b="1" i="0">
                <a:solidFill>
                  <a:srgbClr val="5D6773"/>
                </a:solidFill>
                <a:latin typeface="Calibri"/>
              </a:rPr>
              <a:t>$1 billion</a:t>
            </a:r>
            <a:r>
              <a:rPr sz="785" b="0" i="0">
                <a:solidFill>
                  <a:srgbClr val="5D6773"/>
                </a:solidFill>
                <a:latin typeface="Calibri"/>
              </a:rPr>
              <a:t> since 2023 is betting the fix is an autonomous lab. Slide </a:t>
            </a:r>
            <a:r>
              <a:rPr sz="785" b="1" i="0">
                <a:solidFill>
                  <a:srgbClr val="5D6773"/>
                </a:solidFill>
                <a:latin typeface="Calibri"/>
              </a:rPr>
              <a:t>11</a:t>
            </a:r>
            <a:r>
              <a:rPr sz="785" b="0" i="0">
                <a:solidFill>
                  <a:srgbClr val="5D6773"/>
                </a:solidFill>
                <a:latin typeface="Calibri"/>
              </a:rPr>
              <a:t> has what they published; </a:t>
            </a:r>
            <a:r>
              <a:rPr sz="785" b="1" i="0">
                <a:solidFill>
                  <a:srgbClr val="5D6773"/>
                </a:solidFill>
                <a:latin typeface="Calibri"/>
              </a:rPr>
              <a:t>S1b</a:t>
            </a:r>
            <a:r>
              <a:rPr sz="785" b="0" i="0">
                <a:solidFill>
                  <a:srgbClr val="5D6773"/>
                </a:solidFill>
                <a:latin typeface="Calibri"/>
              </a:rPr>
              <a:t> has what the literature did.</a:t>
            </a:r>
          </a:p>
        </p:txBody>
      </p:sp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8856" y="1776079"/>
            <a:ext cx="3789947" cy="432054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27467" y="6188059"/>
            <a:ext cx="5532725" cy="23905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580" b="0" i="0">
                <a:solidFill>
                  <a:srgbClr val="6B7683"/>
                </a:solidFill>
                <a:latin typeface="Consolas"/>
              </a:rPr>
              <a:t>Shear modulus against temperature. Röcken &amp; Zavadlav, </a:t>
            </a:r>
            <a:r>
              <a:rPr sz="580" b="0" i="1">
                <a:solidFill>
                  <a:srgbClr val="6B7683"/>
                </a:solidFill>
                <a:latin typeface="Consolas"/>
              </a:rPr>
              <a:t>npj Comput. Mater.</a:t>
            </a:r>
            <a:r>
              <a:rPr sz="580" b="0" i="0">
                <a:solidFill>
                  <a:srgbClr val="6B7683"/>
                </a:solidFill>
                <a:latin typeface="Consolas"/>
              </a:rPr>
              <a:t> 10, 69 (2024), Fig. 3(b), cropped · CC BY 4.0. </a:t>
            </a:r>
            <a:r>
              <a:rPr sz="580" b="1" i="0">
                <a:solidFill>
                  <a:srgbClr val="6B7683"/>
                </a:solidFill>
                <a:latin typeface="Consolas"/>
              </a:rPr>
              <a:t>Black dashed is experiment. Red is the DFT-trained model</a:t>
            </a:r>
            <a:r>
              <a:rPr sz="580" b="0" i="0">
                <a:solidFill>
                  <a:srgbClr val="6B7683"/>
                </a:solidFill>
                <a:latin typeface="Consolas"/>
              </a:rPr>
              <a:t>, off across the whole range. The other two saw experimental data.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01" y="6582562"/>
            <a:ext cx="10728691" cy="22123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047" b="1" i="0">
                <a:solidFill>
                  <a:srgbClr val="12151A"/>
                </a:solidFill>
                <a:latin typeface="Calibri"/>
              </a:rPr>
              <a:t>Train on DFT, test against DFT, optimize toward DFT. </a:t>
            </a:r>
            <a:r>
              <a:rPr sz="1047" b="1" i="0">
                <a:solidFill>
                  <a:srgbClr val="B0341D"/>
                </a:solidFill>
                <a:latin typeface="Calibri"/>
              </a:rPr>
              <a:t>Reality is optional.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87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37" b="1" i="0">
                <a:solidFill>
                  <a:srgbClr val="B0341D"/>
                </a:solidFill>
                <a:latin typeface="Consolas"/>
              </a:rPr>
              <a:t>Limitation 2 · atoms to parts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68130"/>
            <a:ext cx="10728691" cy="33801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026" b="1" i="0">
                <a:solidFill>
                  <a:srgbClr val="12151A"/>
                </a:solidFill>
                <a:latin typeface="Calibri"/>
              </a:rPr>
              <a:t>Nothing connects the atom to the part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452447"/>
            <a:ext cx="10728691" cy="5353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13" b="0" i="0">
                <a:solidFill>
                  <a:srgbClr val="12151A"/>
                </a:solidFill>
                <a:latin typeface="Calibri"/>
              </a:rPr>
              <a:t>An MLIP answers one question at one level, and </a:t>
            </a:r>
            <a:r>
              <a:rPr sz="1513" b="1" i="0">
                <a:solidFill>
                  <a:srgbClr val="12151A"/>
                </a:solidFill>
                <a:latin typeface="Calibri"/>
              </a:rPr>
              <a:t>nobody wants energies</a:t>
            </a:r>
            <a:r>
              <a:rPr sz="1513" b="0" i="0">
                <a:solidFill>
                  <a:srgbClr val="12151A"/>
                </a:solidFill>
                <a:latin typeface="Calibri"/>
              </a:rPr>
              <a:t>. The properties people buy live several levels up, and </a:t>
            </a:r>
            <a:r>
              <a:rPr sz="1513" b="1" i="0">
                <a:solidFill>
                  <a:srgbClr val="12151A"/>
                </a:solidFill>
                <a:latin typeface="Calibri"/>
              </a:rPr>
              <a:t>every handoff across this row is fitted by hand.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653" y="2051815"/>
            <a:ext cx="7770386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01" y="4886455"/>
            <a:ext cx="10728691" cy="187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37" b="0" i="0">
                <a:solidFill>
                  <a:srgbClr val="6B7683"/>
                </a:solidFill>
                <a:latin typeface="Consolas"/>
              </a:rPr>
              <a:t>Multiscale modeling, Mechanics &amp; Materials, ETH Zürich (mm.ethz.ch). Used for coursework with attribution. </a:t>
            </a:r>
            <a:r>
              <a:rPr sz="837" b="1" i="0">
                <a:solidFill>
                  <a:srgbClr val="6B7683"/>
                </a:solidFill>
                <a:latin typeface="Consolas"/>
              </a:rPr>
              <a:t>Foundation models live in the first circle only.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01" y="5138321"/>
            <a:ext cx="32004" cy="1089007"/>
          </a:xfrm>
          <a:prstGeom prst="rect">
            <a:avLst/>
          </a:prstGeom>
          <a:solidFill>
            <a:srgbClr val="1A56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381" y="5138321"/>
            <a:ext cx="5598688" cy="10890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13" b="0" i="0">
                <a:solidFill>
                  <a:srgbClr val="1E2530"/>
                </a:solidFill>
                <a:latin typeface="Calibri"/>
              </a:rPr>
              <a:t>“There are </a:t>
            </a:r>
            <a:r>
              <a:rPr sz="1513" b="1" i="0">
                <a:solidFill>
                  <a:srgbClr val="1E2530"/>
                </a:solidFill>
                <a:latin typeface="Calibri"/>
              </a:rPr>
              <a:t>no existing foundation model architectures specifically designed for multiscale modeling problems in materials science</a:t>
            </a:r>
            <a:r>
              <a:rPr sz="1513" b="0" i="0">
                <a:solidFill>
                  <a:srgbClr val="1E2530"/>
                </a:solidFill>
                <a:latin typeface="Calibri"/>
              </a:rPr>
              <a:t>.”</a:t>
            </a:r>
            <a:r>
              <a:rPr sz="1513" b="0" i="0">
                <a:solidFill>
                  <a:srgbClr val="1E2530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513" b="0" i="0">
                <a:solidFill>
                  <a:srgbClr val="1E2530"/>
                </a:solidFill>
                <a:latin typeface="Calibri"/>
              </a:rPr>
              <a:t/>
            </a:r>
            <a:r>
              <a:rPr sz="1513" b="0" i="0">
                <a:solidFill>
                  <a:srgbClr val="6B7683"/>
                </a:solidFill>
                <a:latin typeface="Consolas"/>
              </a:rPr>
              <a:t>Van, Verma, Zhao &amp; Wu, arXiv:2506.20743 (2025)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05678" y="5138321"/>
            <a:ext cx="4654515" cy="59542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35" b="0" i="0">
                <a:solidFill>
                  <a:srgbClr val="5D6773"/>
                </a:solidFill>
                <a:latin typeface="Calibri"/>
              </a:rPr>
              <a:t>Weather solved this with per-dataset encoders into one shared space. They had ERA5, a single self-consistent reanalysis. </a:t>
            </a:r>
            <a:r>
              <a:rPr sz="1135" b="1" i="0">
                <a:solidFill>
                  <a:srgbClr val="5D6773"/>
                </a:solidFill>
                <a:latin typeface="Calibri"/>
              </a:rPr>
              <a:t>Materials has no ERA5.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023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9" b="1" i="0">
                <a:solidFill>
                  <a:srgbClr val="B0341D"/>
                </a:solidFill>
                <a:latin typeface="Consolas"/>
              </a:rPr>
              <a:t>Limitation 3 · what we optimize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82669"/>
            <a:ext cx="10728691" cy="36896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248" b="1" i="0">
                <a:solidFill>
                  <a:srgbClr val="12151A"/>
                </a:solidFill>
                <a:latin typeface="Calibri"/>
              </a:rPr>
              <a:t>Optimization is what pushes a model off its own map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497939"/>
            <a:ext cx="10728691" cy="3213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78" b="0" i="0">
                <a:solidFill>
                  <a:srgbClr val="12151A"/>
                </a:solidFill>
                <a:latin typeface="Calibri"/>
              </a:rPr>
              <a:t>We optimize </a:t>
            </a:r>
            <a:r>
              <a:rPr sz="1678" b="1" i="0">
                <a:solidFill>
                  <a:srgbClr val="12151A"/>
                </a:solidFill>
                <a:latin typeface="Calibri"/>
              </a:rPr>
              <a:t>energy above hull</a:t>
            </a:r>
            <a:r>
              <a:rPr sz="1678" b="0" i="0">
                <a:solidFill>
                  <a:srgbClr val="12151A"/>
                </a:solidFill>
                <a:latin typeface="Calibri"/>
              </a:rPr>
              <a:t>. A learned model computes it.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1883323"/>
            <a:ext cx="5818144" cy="1544421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77805" y="1965619"/>
            <a:ext cx="5525536" cy="2737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79" b="0" i="0">
                <a:solidFill>
                  <a:srgbClr val="12151A"/>
                </a:solidFill>
                <a:latin typeface="Calibri"/>
              </a:rPr>
              <a:t>Reward hacking, as chemistry means it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05" y="2303411"/>
            <a:ext cx="5525536" cy="49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79" b="0" i="0">
                <a:solidFill>
                  <a:srgbClr val="12151A"/>
                </a:solidFill>
                <a:latin typeface="Calibri"/>
              </a:rPr>
              <a:t>The surrogate is queried on “inputs that deviate significantly from expected scenarios.”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805" y="2860123"/>
            <a:ext cx="5525536" cy="2023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9" b="0" i="0">
                <a:solidFill>
                  <a:srgbClr val="6B7683"/>
                </a:solidFill>
                <a:latin typeface="Consolas"/>
              </a:rPr>
              <a:t>Yoshizawa et al., DyRAMO, </a:t>
            </a:r>
            <a:r>
              <a:rPr sz="929" b="0" i="1">
                <a:solidFill>
                  <a:srgbClr val="6B7683"/>
                </a:solidFill>
                <a:latin typeface="Consolas"/>
              </a:rPr>
              <a:t>Nat. Commun.</a:t>
            </a:r>
            <a:r>
              <a:rPr sz="929" b="0" i="0">
                <a:solidFill>
                  <a:srgbClr val="6B7683"/>
                </a:solidFill>
                <a:latin typeface="Consolas"/>
              </a:rPr>
              <a:t> 16, 2409 (2025). </a:t>
            </a:r>
            <a:r>
              <a:rPr sz="929" b="1" i="0">
                <a:solidFill>
                  <a:srgbClr val="6B7683"/>
                </a:solidFill>
                <a:latin typeface="Consolas"/>
              </a:rPr>
              <a:t>No exploit. No adversary.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01" y="3537472"/>
            <a:ext cx="5818144" cy="6610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78" b="1" i="0">
                <a:solidFill>
                  <a:srgbClr val="12151A"/>
                </a:solidFill>
                <a:latin typeface="Calibri"/>
              </a:rPr>
              <a:t>A search settles where the score reads highest.</a:t>
            </a:r>
            <a:r>
              <a:rPr sz="1678" b="1" i="0">
                <a:solidFill>
                  <a:srgbClr val="12151A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678" b="1" i="0">
                <a:solidFill>
                  <a:srgbClr val="12151A"/>
                </a:solidFill>
                <a:latin typeface="Calibri"/>
              </a:rPr>
              <a:t/>
            </a:r>
            <a:r>
              <a:rPr sz="1678" b="1" i="0">
                <a:solidFill>
                  <a:srgbClr val="B0341D"/>
                </a:solidFill>
                <a:latin typeface="Calibri"/>
              </a:rPr>
              <a:t>Optimization manufactures the shift, then follows it.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31501" y="4262519"/>
          <a:ext cx="5818143" cy="9611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559983"/>
                <a:gridCol w="3258160"/>
              </a:tblGrid>
              <a:tr h="2461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032" b="1" i="0">
                          <a:solidFill>
                            <a:srgbClr val="5D6773"/>
                          </a:solidFill>
                          <a:latin typeface="Consolas"/>
                        </a:rPr>
                        <a:t>CARRIES OVER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032" b="1" i="0">
                          <a:solidFill>
                            <a:srgbClr val="5D6773"/>
                          </a:solidFill>
                          <a:latin typeface="Consolas"/>
                        </a:rPr>
                        <a:t>DOES NOT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68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83" b="0" i="0">
                          <a:solidFill>
                            <a:srgbClr val="12151A"/>
                          </a:solidFill>
                          <a:latin typeface="Calibri"/>
                        </a:rPr>
                        <a:t>Goodhart. Over-optimization.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83" b="1" i="0">
                          <a:solidFill>
                            <a:srgbClr val="12151A"/>
                          </a:solidFill>
                          <a:latin typeface="Calibri"/>
                        </a:rPr>
                        <a:t>No agent.</a:t>
                      </a:r>
                      <a:r>
                        <a:rPr sz="1183" b="0" i="0">
                          <a:solidFill>
                            <a:srgbClr val="12151A"/>
                          </a:solidFill>
                          <a:latin typeface="Calibri"/>
                        </a:rPr>
                        <a:t> Nothing here has goals.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4461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83" b="1" i="0">
                          <a:solidFill>
                            <a:srgbClr val="12151A"/>
                          </a:solidFill>
                          <a:latin typeface="Calibri"/>
                        </a:rPr>
                        <a:t>RL against a learned scorer.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83" b="1" i="0">
                          <a:solidFill>
                            <a:srgbClr val="12151A"/>
                          </a:solidFill>
                          <a:latin typeface="Calibri"/>
                        </a:rPr>
                        <a:t>Ground truth exists.</a:t>
                      </a:r>
                      <a:r>
                        <a:rPr sz="1183" b="1" i="0">
                          <a:solidFill>
                            <a:srgbClr val="12151A"/>
                          </a:solidFill>
                          <a:latin typeface="Calibri"/>
                        </a:rPr>
                        <a:t> Make it and measure it.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6188" y="1883323"/>
            <a:ext cx="2293495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05678" y="4306483"/>
            <a:ext cx="4654515" cy="34993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9" b="0" i="0">
                <a:solidFill>
                  <a:srgbClr val="6B7683"/>
                </a:solidFill>
                <a:latin typeface="Consolas"/>
              </a:rPr>
              <a:t>Xu et al., PLaID++, arXiv:2509.07150 (2025), Fig. 10 (left panel, eSEN). </a:t>
            </a:r>
            <a:r>
              <a:rPr sz="929" b="1" i="0">
                <a:solidFill>
                  <a:srgbClr val="6B7683"/>
                </a:solidFill>
                <a:latin typeface="Consolas"/>
              </a:rPr>
              <a:t>A verifier against the truth it stands in for</a:t>
            </a:r>
            <a:r>
              <a:rPr sz="929" b="0" i="0">
                <a:solidFill>
                  <a:srgbClr val="6B7683"/>
                </a:solidFill>
                <a:latin typeface="Consolas"/>
              </a:rPr>
              <a:t>, and this is their better one.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05678" y="4720421"/>
            <a:ext cx="4654515" cy="492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379" b="0" i="0">
                <a:solidFill>
                  <a:srgbClr val="12151A"/>
                </a:solidFill>
                <a:latin typeface="Calibri"/>
              </a:rPr>
              <a:t>Chemeleon2, GRPO against exactly this reward: </a:t>
            </a:r>
            <a:r>
              <a:rPr sz="1379" b="1" i="0">
                <a:solidFill>
                  <a:srgbClr val="12151A"/>
                </a:solidFill>
                <a:latin typeface="Consolas"/>
              </a:rPr>
              <a:t>80.3%</a:t>
            </a:r>
            <a:r>
              <a:rPr sz="1379" b="0" i="0">
                <a:solidFill>
                  <a:srgbClr val="12151A"/>
                </a:solidFill>
                <a:latin typeface="Calibri"/>
              </a:rPr>
              <a:t> elemental substitution, truly unmatched </a:t>
            </a:r>
            <a:r>
              <a:rPr sz="1379" b="1" i="0">
                <a:solidFill>
                  <a:srgbClr val="B0341D"/>
                </a:solidFill>
                <a:latin typeface="Consolas"/>
              </a:rPr>
              <a:t>18.9% → 11.4%</a:t>
            </a:r>
            <a:r>
              <a:rPr sz="1379" b="0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05678" y="5277133"/>
            <a:ext cx="4654515" cy="6610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78" b="1" i="0">
                <a:solidFill>
                  <a:srgbClr val="12151A"/>
                </a:solidFill>
                <a:latin typeface="Calibri"/>
              </a:rPr>
              <a:t>The reward went up.</a:t>
            </a:r>
            <a:r>
              <a:rPr sz="1678" b="1" i="0">
                <a:solidFill>
                  <a:srgbClr val="12151A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678" b="1" i="0">
                <a:solidFill>
                  <a:srgbClr val="12151A"/>
                </a:solidFill>
                <a:latin typeface="Calibri"/>
              </a:rPr>
              <a:t/>
            </a:r>
            <a:r>
              <a:rPr sz="1678" b="1" i="0">
                <a:solidFill>
                  <a:srgbClr val="B0341D"/>
                </a:solidFill>
                <a:latin typeface="Calibri"/>
              </a:rPr>
              <a:t>The goal stayed where it was.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9517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83" b="1" i="0">
                <a:solidFill>
                  <a:srgbClr val="1A56B8"/>
                </a:solidFill>
                <a:latin typeface="Consolas"/>
              </a:rPr>
              <a:t>Commercial state of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75447"/>
            <a:ext cx="10728691" cy="35359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138" b="1" i="0">
                <a:solidFill>
                  <a:srgbClr val="12151A"/>
                </a:solidFill>
                <a:latin typeface="Calibri"/>
              </a:rPr>
              <a:t>Nobody agrees whether simulation is enough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475342"/>
            <a:ext cx="10728691" cy="5617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96" b="0" i="0">
                <a:solidFill>
                  <a:srgbClr val="12151A"/>
                </a:solidFill>
                <a:latin typeface="Calibri"/>
              </a:rPr>
              <a:t>Close to </a:t>
            </a:r>
            <a:r>
              <a:rPr sz="1596" b="1" i="0">
                <a:solidFill>
                  <a:srgbClr val="12151A"/>
                </a:solidFill>
                <a:latin typeface="Calibri"/>
              </a:rPr>
              <a:t>$1 billion</a:t>
            </a:r>
            <a:r>
              <a:rPr sz="1596" b="0" i="0">
                <a:solidFill>
                  <a:srgbClr val="12151A"/>
                </a:solidFill>
                <a:latin typeface="Calibri"/>
              </a:rPr>
              <a:t> since 2023, and three incompatible bets on limitation 1. Everything peer-reviewed any of them has published is </a:t>
            </a:r>
            <a:r>
              <a:rPr sz="1596" b="1" i="0">
                <a:solidFill>
                  <a:srgbClr val="12151A"/>
                </a:solidFill>
                <a:latin typeface="Calibri"/>
              </a:rPr>
              <a:t>infrastructure</a:t>
            </a:r>
            <a:r>
              <a:rPr sz="1596" b="0" i="0">
                <a:solidFill>
                  <a:srgbClr val="12151A"/>
                </a:solidFill>
                <a:latin typeface="Calibri"/>
              </a:rPr>
              <a:t>: engines, datasets, benchmarks.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01" y="2101145"/>
          <a:ext cx="10728690" cy="26285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38451"/>
                <a:gridCol w="3540468"/>
                <a:gridCol w="5149771"/>
              </a:tblGrid>
              <a:tr h="2385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81" b="1" i="0">
                          <a:solidFill>
                            <a:srgbClr val="5D6773"/>
                          </a:solidFill>
                          <a:latin typeface="Consolas"/>
                        </a:rPr>
                        <a:t>COMPANY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81" b="1" i="0">
                          <a:solidFill>
                            <a:srgbClr val="5D6773"/>
                          </a:solidFill>
                          <a:latin typeface="Consolas"/>
                        </a:rPr>
                        <a:t>BET ON EXPERIMENTAL DATA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981" b="1" i="0">
                          <a:solidFill>
                            <a:srgbClr val="5D6773"/>
                          </a:solidFill>
                          <a:latin typeface="Consolas"/>
                        </a:rPr>
                        <a:t>WHAT IS PUBLIC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9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Orbital</a:t>
                      </a: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 </a:t>
                      </a:r>
                      <a:r>
                        <a:rPr sz="1125" b="0" i="0">
                          <a:solidFill>
                            <a:srgbClr val="6B7683"/>
                          </a:solidFill>
                          <a:latin typeface="Consolas"/>
                        </a:rPr>
                        <a:t>London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Simulation is enough. Orb is trained on DFT only, and a stated commercial metric is </a:t>
                      </a:r>
                      <a:r>
                        <a:rPr sz="1125" b="0" i="1">
                          <a:solidFill>
                            <a:srgbClr val="12151A"/>
                          </a:solidFill>
                          <a:latin typeface="Calibri"/>
                        </a:rPr>
                        <a:t>experiments avoided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Orb potentials, Apache-2.0, independently ranked on Matbench Discovery. BASF licensed the software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7661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Radical AI</a:t>
                      </a: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 </a:t>
                      </a:r>
                      <a:r>
                        <a:rPr sz="1125" b="1" i="0">
                          <a:solidFill>
                            <a:srgbClr val="6B7683"/>
                          </a:solidFill>
                          <a:latin typeface="Consolas"/>
                        </a:rPr>
                        <a:t>New York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Both, and the join is unfinished. Their potential EGIP is DFT-trained; lab measurements currently tune a </a:t>
                      </a:r>
                      <a:r>
                        <a:rPr sz="1125" b="1" i="1">
                          <a:solidFill>
                            <a:srgbClr val="12151A"/>
                          </a:solidFill>
                          <a:latin typeface="Calibri"/>
                        </a:rPr>
                        <a:t>semi-empirical</a:t>
                      </a: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 model and a vision model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TorchSim, MATRIX, LitXBench. Their own blog calls feeding lab data into the potential </a:t>
                      </a:r>
                      <a:r>
                        <a:rPr sz="1125" b="1" i="0">
                          <a:solidFill>
                            <a:srgbClr val="B0341D"/>
                          </a:solidFill>
                          <a:latin typeface="Calibri"/>
                        </a:rPr>
                        <a:t>“the next problem… we’re currently working through this”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</a:tr>
              <a:tr h="4288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Lila Sciences</a:t>
                      </a: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 </a:t>
                      </a:r>
                      <a:r>
                        <a:rPr sz="1125" b="0" i="0">
                          <a:solidFill>
                            <a:srgbClr val="6B7683"/>
                          </a:solidFill>
                          <a:latin typeface="Consolas"/>
                        </a:rPr>
                        <a:t>Cambridge, Mass.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The lab is the verifier. RL on a reasoning model, with the experiment as the reward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B0341D"/>
                          </a:solidFill>
                          <a:latin typeface="Calibri"/>
                        </a:rPr>
                        <a:t>Nothing technical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9749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Periodic Labs</a:t>
                      </a: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 </a:t>
                      </a:r>
                      <a:r>
                        <a:rPr sz="1125" b="0" i="0">
                          <a:solidFill>
                            <a:srgbClr val="6B7683"/>
                          </a:solidFill>
                          <a:latin typeface="Consolas"/>
                        </a:rPr>
                        <a:t>Menlo Park, Calif.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The lab manufactures the reward. RL on a frontier LLM, with the measurement as the reward signal. </a:t>
                      </a:r>
                      <a:r>
                        <a:rPr sz="1125" b="0" i="1">
                          <a:solidFill>
                            <a:srgbClr val="12151A"/>
                          </a:solidFill>
                          <a:latin typeface="Calibri"/>
                        </a:rPr>
                        <a:t>“Nature is the RL environment.”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125" b="1" i="0">
                          <a:solidFill>
                            <a:srgbClr val="12151A"/>
                          </a:solidFill>
                          <a:latin typeface="Calibri"/>
                        </a:rPr>
                        <a:t>Four papers, none using their own experimental data.</a:t>
                      </a:r>
                      <a:r>
                        <a:rPr sz="1125" b="0" i="0">
                          <a:solidFill>
                            <a:srgbClr val="12151A"/>
                          </a:solidFill>
                          <a:latin typeface="Calibri"/>
                        </a:rPr>
                        <a:t> Their one MLIP paper benchmarks potentials against DFT. Lab still being commissioned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731501" y="4839459"/>
            <a:ext cx="32004" cy="561794"/>
          </a:xfrm>
          <a:prstGeom prst="rect">
            <a:avLst/>
          </a:prstGeom>
          <a:solidFill>
            <a:srgbClr val="1A56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381" y="4839459"/>
            <a:ext cx="10509235" cy="5617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96" b="0" i="0">
                <a:solidFill>
                  <a:srgbClr val="1E2530"/>
                </a:solidFill>
                <a:latin typeface="Calibri"/>
              </a:rPr>
              <a:t>Machine learning works best on the training set distribution. In science and technology, we almost only care about </a:t>
            </a:r>
            <a:r>
              <a:rPr sz="1596" b="1" i="0">
                <a:solidFill>
                  <a:srgbClr val="1E2530"/>
                </a:solidFill>
                <a:latin typeface="Calibri"/>
              </a:rPr>
              <a:t>out-of-domain generalization</a:t>
            </a:r>
            <a:r>
              <a:rPr sz="1596" b="0" i="0">
                <a:solidFill>
                  <a:srgbClr val="1E2530"/>
                </a:solidFill>
                <a:latin typeface="Calibri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01" y="5529270"/>
            <a:ext cx="10728691" cy="3354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83" b="0" i="0">
                <a:solidFill>
                  <a:srgbClr val="6B7683"/>
                </a:solidFill>
                <a:latin typeface="Consolas"/>
              </a:rPr>
              <a:t>Ekin Doğuş Çubuk, </a:t>
            </a:r>
            <a:r>
              <a:rPr sz="883" b="1" i="0">
                <a:solidFill>
                  <a:srgbClr val="6B7683"/>
                </a:solidFill>
                <a:latin typeface="Consolas"/>
              </a:rPr>
              <a:t>senior author of GNoME</a:t>
            </a:r>
            <a:r>
              <a:rPr sz="883" b="0" i="0">
                <a:solidFill>
                  <a:srgbClr val="6B7683"/>
                </a:solidFill>
                <a:latin typeface="Consolas"/>
              </a:rPr>
              <a:t>, on why he left that paradigm to found Periodic Labs · </a:t>
            </a:r>
            <a:r>
              <a:rPr sz="883" b="0" i="1">
                <a:solidFill>
                  <a:srgbClr val="6B7683"/>
                </a:solidFill>
                <a:latin typeface="Consolas"/>
              </a:rPr>
              <a:t>Catalyst</a:t>
            </a:r>
            <a:r>
              <a:rPr sz="883" b="0" i="0">
                <a:solidFill>
                  <a:srgbClr val="6B7683"/>
                </a:solidFill>
                <a:latin typeface="Consolas"/>
              </a:rPr>
              <a:t>, 6 Nov 2025. Lila’s Chief Scientific Officer for Physical Sciences, tenured at MIT, says the same thing harder. </a:t>
            </a:r>
            <a:r>
              <a:rPr sz="883" b="1" i="0">
                <a:solidFill>
                  <a:srgbClr val="6B7683"/>
                </a:solidFill>
                <a:latin typeface="Consolas"/>
              </a:rPr>
              <a:t>Nobody in this table has published a material that its own lab made and its own model predicted.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92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69" b="1" i="0">
                <a:solidFill>
                  <a:srgbClr val="1A56B8"/>
                </a:solidFill>
                <a:latin typeface="Consolas"/>
              </a:rPr>
              <a:t>Where I want to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73160"/>
            <a:ext cx="10728691" cy="30419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570" b="1" i="0">
                <a:solidFill>
                  <a:srgbClr val="12151A"/>
                </a:solidFill>
                <a:latin typeface="Calibri"/>
              </a:rPr>
              <a:t>Making materials foundation models answer to </a:t>
            </a:r>
            <a:r>
              <a:rPr sz="1570" b="1" i="0">
                <a:solidFill>
                  <a:srgbClr val="1C6B45"/>
                </a:solidFill>
                <a:latin typeface="Calibri"/>
              </a:rPr>
              <a:t>reality</a:t>
            </a:r>
            <a:r>
              <a:rPr sz="1570" b="1" i="0">
                <a:solidFill>
                  <a:srgbClr val="12151A"/>
                </a:solidFill>
                <a:latin typeface="Calibri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341366"/>
            <a:ext cx="10728691" cy="4644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The architectures are borrowed and they work. </a:t>
            </a:r>
            <a:r>
              <a:rPr sz="1290" b="1" i="0">
                <a:solidFill>
                  <a:srgbClr val="12151A"/>
                </a:solidFill>
                <a:latin typeface="Calibri"/>
              </a:rPr>
              <a:t>Data provenance, evaluation and the objective are where this field breaks</a:t>
            </a:r>
            <a:r>
              <a:rPr sz="1290" b="0" i="0">
                <a:solidFill>
                  <a:srgbClr val="12151A"/>
                </a:solidFill>
                <a:latin typeface="Calibri"/>
              </a:rPr>
              <a:t>, and all three are foundation-model problems.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1869859"/>
            <a:ext cx="10728691" cy="1499539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77805" y="1952155"/>
            <a:ext cx="10436083" cy="2596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Lab in the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805" y="2275837"/>
            <a:ext cx="10436083" cy="9472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1" i="0">
                <a:solidFill>
                  <a:srgbClr val="12151A"/>
                </a:solidFill>
                <a:latin typeface="Calibri"/>
              </a:rPr>
              <a:t>Autonomous synthesis and characterization.</a:t>
            </a:r>
            <a:r>
              <a:rPr sz="1290" b="0" i="0">
                <a:solidFill>
                  <a:srgbClr val="12151A"/>
                </a:solidFill>
                <a:latin typeface="Calibri"/>
              </a:rPr>
              <a:t> An instrument makes the candidate and measures it without a person in the middle, and that measurement enters training as a label. The model then answers to something that was observed.</a:t>
            </a: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  <a:r>
              <a:rPr sz="1290" b="0" i="0">
                <a:solidFill>
                  <a:srgbClr val="12151A"/>
                </a:solidFill>
                <a:latin typeface="Calibri"/>
              </a:rPr>
              <a:t>Where I would start: which observables can constrain a potential at all, and what a single measurement is worth counted in DFT labels.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01" y="3479126"/>
            <a:ext cx="10728691" cy="129472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877805" y="3561422"/>
            <a:ext cx="10436083" cy="2596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One model, many levels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05" y="3885104"/>
            <a:ext cx="10436083" cy="74244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A single learned representation running from atoms through microstructure to process, so a prediction at the bottom reaches a property somebody buys.</a:t>
            </a: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  <a:r>
              <a:rPr sz="1290" b="0" i="0">
                <a:solidFill>
                  <a:srgbClr val="12151A"/>
                </a:solidFill>
                <a:latin typeface="Calibri"/>
              </a:rPr>
              <a:t>Where I would start: two adjacent levels, contrastively aligned, on a system I already run.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01" y="4883583"/>
            <a:ext cx="10728691" cy="1294728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77805" y="4965879"/>
            <a:ext cx="10436083" cy="2596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Alignment mapping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05" y="5289561"/>
            <a:ext cx="10436083" cy="74244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>Write the correspondence nobody has written between the LLM alignment stack and this one: reward model, proxy, over-optimization, verifier gaming.</a:t>
            </a: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</a:p>
          <a:p>
            <a:pPr algn="l">
              <a:lnSpc>
                <a:spcPct val="125000"/>
              </a:lnSpc>
              <a:spcAft>
                <a:spcPts val="0"/>
              </a:spcAft>
            </a:pPr>
            <a:r>
              <a:rPr sz="1290" b="0" i="0">
                <a:solidFill>
                  <a:srgbClr val="12151A"/>
                </a:solidFill>
                <a:latin typeface="Calibri"/>
              </a:rPr>
              <a:t/>
            </a:r>
            <a:r>
              <a:rPr sz="1290" b="0" i="0">
                <a:solidFill>
                  <a:srgbClr val="12151A"/>
                </a:solidFill>
                <a:latin typeface="Calibri"/>
              </a:rPr>
              <a:t>Where I would start: reproduce Goodhart on open models and open code. That one is runnable this semester.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151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30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07" b="1" i="0">
                <a:solidFill>
                  <a:srgbClr val="7FA8FF"/>
                </a:solidFill>
                <a:latin typeface="Consolas"/>
              </a:rPr>
              <a:t>Questions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10879"/>
            <a:ext cx="10728691" cy="4290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678" b="1" i="0">
                <a:solidFill>
                  <a:srgbClr val="F2F5F8"/>
                </a:solidFill>
                <a:latin typeface="Calibri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586210"/>
            <a:ext cx="10728691" cy="3723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99" b="0" i="0">
                <a:solidFill>
                  <a:srgbClr val="F2F5F8"/>
                </a:solidFill>
                <a:latin typeface="Calibri"/>
              </a:rPr>
              <a:t>Three limitations in the state of practice.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01" y="202255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99" b="1" i="0">
                <a:solidFill>
                  <a:srgbClr val="7FA8FF"/>
                </a:solidFill>
                <a:latin typeface="Consola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21" y="2022554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42" b="1" i="0">
                <a:solidFill>
                  <a:srgbClr val="F2F5F8"/>
                </a:solidFill>
                <a:latin typeface="Calibri"/>
              </a:rPr>
              <a:t>Where labels come from.</a:t>
            </a:r>
            <a:r>
              <a:rPr sz="1642" b="0" i="0">
                <a:solidFill>
                  <a:srgbClr val="F2F5F8"/>
                </a:solidFill>
                <a:latin typeface="Calibri"/>
              </a:rPr>
              <a:t> Every one is manufactured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5847" y="2022554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99" b="1" i="0">
                <a:solidFill>
                  <a:srgbClr val="7FA8FF"/>
                </a:solidFill>
                <a:latin typeface="Consola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70167" y="2022554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42" b="1" i="0">
                <a:solidFill>
                  <a:srgbClr val="F2F5F8"/>
                </a:solidFill>
                <a:latin typeface="Calibri"/>
              </a:rPr>
              <a:t>Atoms to parts.</a:t>
            </a:r>
            <a:r>
              <a:rPr sz="1642" b="0" i="0">
                <a:solidFill>
                  <a:srgbClr val="F2F5F8"/>
                </a:solidFill>
                <a:latin typeface="Calibri"/>
              </a:rPr>
              <a:t> One model covers one level of five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01" y="2418940"/>
            <a:ext cx="27432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99" b="1" i="0">
                <a:solidFill>
                  <a:srgbClr val="7FA8FF"/>
                </a:solidFill>
                <a:latin typeface="Consolas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21" y="2418940"/>
            <a:ext cx="4980297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42" b="1" i="0">
                <a:solidFill>
                  <a:srgbClr val="F2F5F8"/>
                </a:solidFill>
                <a:latin typeface="Calibri"/>
              </a:rPr>
              <a:t>What we optimize.</a:t>
            </a:r>
            <a:r>
              <a:rPr sz="1642" b="0" i="0">
                <a:solidFill>
                  <a:srgbClr val="F2F5F8"/>
                </a:solidFill>
                <a:latin typeface="Calibri"/>
              </a:rPr>
              <a:t> A computed stand-in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31501" y="3107934"/>
            <a:ext cx="10728691" cy="10972"/>
          </a:xfrm>
          <a:prstGeom prst="rect">
            <a:avLst/>
          </a:prstGeom>
          <a:solidFill>
            <a:srgbClr val="2A30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01" y="3217662"/>
            <a:ext cx="10728691" cy="2306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07" b="1" i="0">
                <a:solidFill>
                  <a:srgbClr val="7FA8FF"/>
                </a:solidFill>
                <a:latin typeface="Consolas"/>
              </a:rPr>
              <a:t>And what is genuinely still open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01" y="3594573"/>
            <a:ext cx="10728691" cy="292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99" b="0" i="0">
                <a:solidFill>
                  <a:srgbClr val="9AA6B3"/>
                </a:solidFill>
                <a:latin typeface="Calibri"/>
              </a:rPr>
              <a:t>Which experimental observable can constrain a potential, and what one measurement is worth in DFT-labels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01" y="3951549"/>
            <a:ext cx="10728691" cy="292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99" b="0" i="0">
                <a:solidFill>
                  <a:srgbClr val="9AA6B3"/>
                </a:solidFill>
                <a:latin typeface="Calibri"/>
              </a:rPr>
              <a:t>What a materials ERA5 would even be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01" y="4308525"/>
            <a:ext cx="10728691" cy="292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99" b="0" i="0">
                <a:solidFill>
                  <a:srgbClr val="9AA6B3"/>
                </a:solidFill>
                <a:latin typeface="Calibri"/>
              </a:rPr>
              <a:t>What over-optimization looks like, measured, in this domain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6037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94" b="1" i="0">
                <a:solidFill>
                  <a:srgbClr val="1A56B8"/>
                </a:solidFill>
                <a:latin typeface="Consolas"/>
              </a:rPr>
              <a:t>Supplementary · S0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40642"/>
            <a:ext cx="10728691" cy="49239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3131" b="1" i="0">
                <a:solidFill>
                  <a:srgbClr val="12151A"/>
                </a:solidFill>
                <a:latin typeface="Calibri"/>
              </a:rPr>
              <a:t>Popular methods, by name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01" y="1679339"/>
          <a:ext cx="10728690" cy="215511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45738"/>
                <a:gridCol w="2145738"/>
                <a:gridCol w="2145738"/>
                <a:gridCol w="2145738"/>
                <a:gridCol w="2145738"/>
              </a:tblGrid>
              <a:tr h="3069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38" b="1" i="0">
                          <a:solidFill>
                            <a:srgbClr val="5D6773"/>
                          </a:solidFill>
                          <a:latin typeface="Consolas"/>
                        </a:rPr>
                        <a:t>MODEL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38" b="1" i="0">
                          <a:solidFill>
                            <a:srgbClr val="5D6773"/>
                          </a:solidFill>
                          <a:latin typeface="Consolas"/>
                        </a:rPr>
                        <a:t>YR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38" b="1" i="0">
                          <a:solidFill>
                            <a:srgbClr val="5D6773"/>
                          </a:solidFill>
                          <a:latin typeface="Consolas"/>
                        </a:rPr>
                        <a:t>WHO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438" b="1" i="0">
                          <a:solidFill>
                            <a:srgbClr val="5D6773"/>
                          </a:solidFill>
                          <a:latin typeface="Consolas"/>
                        </a:rPr>
                        <a:t>PARAMS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438" b="1" i="0">
                          <a:solidFill>
                            <a:srgbClr val="5D6773"/>
                          </a:solidFill>
                          <a:latin typeface="Consolas"/>
                        </a:rPr>
                        <a:t>PRE-TRAINING CORPUS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338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MACE-MP-0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Cambridge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4.7M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MPtrj, 1.58M frames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338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GNoME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Google DeepMind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16.2M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GNoME, 89M frames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85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MatterSim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Microsoft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4.6M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0" i="0">
                          <a:solidFill>
                            <a:srgbClr val="12151A"/>
                          </a:solidFill>
                          <a:latin typeface="Calibri"/>
                        </a:rPr>
                        <a:t>17M structures, </a:t>
                      </a:r>
                      <a:r>
                        <a:rPr sz="1648" b="1" i="0">
                          <a:solidFill>
                            <a:srgbClr val="B0341D"/>
                          </a:solidFill>
                          <a:latin typeface="Calibri"/>
                        </a:rPr>
                        <a:t>closed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58557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UMA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Meta FAIR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1.4B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1648" b="1" i="0">
                          <a:solidFill>
                            <a:srgbClr val="12151A"/>
                          </a:solidFill>
                          <a:latin typeface="Calibri"/>
                        </a:rPr>
                        <a:t>~500M structures, 5 domains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1501" y="3944187"/>
            <a:ext cx="10728691" cy="96969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920" b="1" i="0">
                <a:solidFill>
                  <a:srgbClr val="12151A"/>
                </a:solidFill>
                <a:latin typeface="Calibri"/>
              </a:rPr>
              <a:t>Everything else is a variation on these.</a:t>
            </a:r>
            <a:r>
              <a:rPr sz="1920" b="0" i="0">
                <a:solidFill>
                  <a:srgbClr val="12151A"/>
                </a:solidFill>
                <a:latin typeface="Calibri"/>
              </a:rPr>
              <a:t> M3GNet, CHGNet, SevenNet, Orb, eSEN, EquiformerV3: same graph, same message passing, same DFT labels. They differ in corpus size, in how rotational symmetry is built in, and in how much compute went into training.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" y="4977893"/>
            <a:ext cx="10728691" cy="6117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53" b="0" i="0">
                <a:solidFill>
                  <a:srgbClr val="5D6773"/>
                </a:solidFill>
                <a:latin typeface="Calibri"/>
              </a:rPr>
              <a:t>The lineage runs from Behler–Parrinello (2007), which fixed total energy as a sum of per-atom energies, a choice every model above still inherits.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521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42" b="1" i="0">
                <a:solidFill>
                  <a:srgbClr val="1A56B8"/>
                </a:solidFill>
                <a:latin typeface="Consolas"/>
              </a:rPr>
              <a:t>Supplementary · S1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32386"/>
            <a:ext cx="10728691" cy="47481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3006" b="1" i="0">
                <a:solidFill>
                  <a:srgbClr val="12151A"/>
                </a:solidFill>
                <a:latin typeface="Calibri"/>
              </a:rPr>
              <a:t>UMA’s architecture and MatterSim’s data engine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01" y="1653508"/>
            <a:ext cx="5236329" cy="25114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01" y="4256371"/>
            <a:ext cx="5236329" cy="6466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42" b="0" i="0">
                <a:solidFill>
                  <a:srgbClr val="6B7683"/>
                </a:solidFill>
                <a:latin typeface="Consolas"/>
              </a:rPr>
              <a:t>Wood, Dzamba, Fu, Gasteiger, Barroso-Luque, Shuaibi, Zitnick et al., “UMA: A Family of Universal Models for Atoms,” NeurIPS 2025, Fig. 2 (2025).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" y="4966995"/>
            <a:ext cx="5236329" cy="11238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83" b="0" i="0">
                <a:solidFill>
                  <a:srgbClr val="5D6773"/>
                </a:solidFill>
                <a:latin typeface="Calibri"/>
              </a:rPr>
              <a:t>A router reads global metadata (charge, spin, which DFT setting produced the label) and mixes expert weight matrices </a:t>
            </a:r>
            <a:r>
              <a:rPr sz="1683" b="0" i="1">
                <a:solidFill>
                  <a:srgbClr val="5D6773"/>
                </a:solidFill>
                <a:latin typeface="Calibri"/>
              </a:rPr>
              <a:t>once per structure</a:t>
            </a:r>
            <a:r>
              <a:rPr sz="1683" b="0" i="0">
                <a:solidFill>
                  <a:srgbClr val="5D6773"/>
                </a:solidFill>
                <a:latin typeface="Calibri"/>
              </a:rPr>
              <a:t>. </a:t>
            </a:r>
            <a:r>
              <a:rPr sz="1683" b="1" i="0">
                <a:solidFill>
                  <a:srgbClr val="5D6773"/>
                </a:solidFill>
                <a:latin typeface="Consolas"/>
              </a:rPr>
              <a:t>1.4B</a:t>
            </a:r>
            <a:r>
              <a:rPr sz="1683" b="0" i="0">
                <a:solidFill>
                  <a:srgbClr val="5D6773"/>
                </a:solidFill>
                <a:latin typeface="Calibri"/>
              </a:rPr>
              <a:t> parameters collapse to </a:t>
            </a:r>
            <a:r>
              <a:rPr sz="1683" b="1" i="0">
                <a:solidFill>
                  <a:srgbClr val="5D6773"/>
                </a:solidFill>
                <a:latin typeface="Consolas"/>
              </a:rPr>
              <a:t>~50M</a:t>
            </a:r>
            <a:r>
              <a:rPr sz="1683" b="0" i="0">
                <a:solidFill>
                  <a:srgbClr val="5D6773"/>
                </a:solidFill>
                <a:latin typeface="Calibri"/>
              </a:rPr>
              <a:t> in the forward pass.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3863" y="1653508"/>
            <a:ext cx="5236329" cy="119090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23863" y="2935856"/>
            <a:ext cx="5236329" cy="44936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42" b="0" i="0">
                <a:solidFill>
                  <a:srgbClr val="6B7683"/>
                </a:solidFill>
                <a:latin typeface="Consolas"/>
              </a:rPr>
              <a:t>Yang, Hu, Zhou, Liu, Shi, Li et al., MatterSim, arXiv:2405.04967 (2024), Fig. 2, panel (a), cropped at native resolution.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3863" y="3449229"/>
            <a:ext cx="5236329" cy="13910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83" b="0" i="0">
                <a:solidFill>
                  <a:srgbClr val="5D6773"/>
                </a:solidFill>
                <a:latin typeface="Calibri"/>
              </a:rPr>
              <a:t>An ensemble flags configurations it is unsure about, molecular dynamics pushes them off equilibrium, and a “first-principles supervisor” (DFT) labels whatever survives. The database feeds back into training.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542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626" b="1" i="0">
                <a:solidFill>
                  <a:srgbClr val="1A56B8"/>
                </a:solidFill>
                <a:latin typeface="Consolas"/>
              </a:rPr>
              <a:t>Supplementary · S1b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34523"/>
            <a:ext cx="10728691" cy="26646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514" b="1" i="0">
                <a:solidFill>
                  <a:srgbClr val="12151A"/>
                </a:solidFill>
                <a:latin typeface="Calibri"/>
              </a:rPr>
              <a:t>Every foundation-scale potential is trained on DFT alone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01" y="1347289"/>
            <a:ext cx="10728691" cy="4139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30" b="0" i="0">
                <a:solidFill>
                  <a:srgbClr val="12151A"/>
                </a:solidFill>
                <a:latin typeface="Calibri"/>
              </a:rPr>
              <a:t>Experiment-informed potentials exist and they work. They are built </a:t>
            </a:r>
            <a:r>
              <a:rPr sz="1130" b="1" i="0">
                <a:solidFill>
                  <a:srgbClr val="12151A"/>
                </a:solidFill>
                <a:latin typeface="Calibri"/>
              </a:rPr>
              <a:t>one system at a time</a:t>
            </a:r>
            <a:r>
              <a:rPr sz="1130" b="0" i="0">
                <a:solidFill>
                  <a:srgbClr val="12151A"/>
                </a:solidFill>
                <a:latin typeface="Calibri"/>
              </a:rPr>
              <a:t>, and none of them is a foundation model. Meanwhile two reviews, two years apart, describe this field and </a:t>
            </a:r>
            <a:r>
              <a:rPr sz="1130" b="1" i="0">
                <a:solidFill>
                  <a:srgbClr val="12151A"/>
                </a:solidFill>
                <a:latin typeface="Calibri"/>
              </a:rPr>
              <a:t>neither mentions the other’s subject once.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01" y="1825237"/>
            <a:ext cx="5236329" cy="18976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77805" y="1907533"/>
            <a:ext cx="4943721" cy="2023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8" b="0" i="0">
                <a:solidFill>
                  <a:srgbClr val="12151A"/>
                </a:solidFill>
                <a:latin typeface="Calibri"/>
              </a:rPr>
              <a:t>Atomistic foundation-model review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77805" y="2173883"/>
          <a:ext cx="4943720" cy="1039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71860"/>
                <a:gridCol w="2471860"/>
              </a:tblGrid>
              <a:tr h="19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695" b="1" i="0">
                          <a:solidFill>
                            <a:srgbClr val="5D6773"/>
                          </a:solidFill>
                          <a:latin typeface="Consolas"/>
                        </a:rPr>
                        <a:t>TERM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695" b="1" i="0">
                          <a:solidFill>
                            <a:srgbClr val="5D6773"/>
                          </a:solidFill>
                          <a:latin typeface="Consolas"/>
                        </a:rPr>
                        <a:t>OCCURRENCES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self-driving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autonomous lab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closed-loop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Bayesian optimization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77805" y="3322988"/>
            <a:ext cx="4943721" cy="253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626" b="0" i="0">
                <a:solidFill>
                  <a:srgbClr val="6B7683"/>
                </a:solidFill>
                <a:latin typeface="Consolas"/>
              </a:rPr>
              <a:t>Yuan, Liu et al. &amp; Head-Gordon, “Foundation models for atomistic simulation of chemistry and materials,” </a:t>
            </a:r>
            <a:r>
              <a:rPr sz="626" b="1" i="0">
                <a:solidFill>
                  <a:srgbClr val="6B7683"/>
                </a:solidFill>
                <a:latin typeface="Consolas"/>
              </a:rPr>
              <a:t>arXiv:2503.10538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; published as </a:t>
            </a:r>
            <a:r>
              <a:rPr sz="626" b="0" i="1">
                <a:solidFill>
                  <a:srgbClr val="6B7683"/>
                </a:solidFill>
                <a:latin typeface="Consolas"/>
              </a:rPr>
              <a:t>Nat. Rev. Chem.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 10, 212 (2026). Counts run on the preprint full text.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6223863" y="1825237"/>
            <a:ext cx="5236329" cy="189769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6370167" y="1907533"/>
            <a:ext cx="4943721" cy="2023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8" b="0" i="0">
                <a:solidFill>
                  <a:srgbClr val="12151A"/>
                </a:solidFill>
                <a:latin typeface="Calibri"/>
              </a:rPr>
              <a:t>Self-driving-lab review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370167" y="2173883"/>
          <a:ext cx="4943720" cy="1039376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71860"/>
                <a:gridCol w="2471860"/>
              </a:tblGrid>
              <a:tr h="195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695" b="1" i="0">
                          <a:solidFill>
                            <a:srgbClr val="5D6773"/>
                          </a:solidFill>
                          <a:latin typeface="Consolas"/>
                        </a:rPr>
                        <a:t>TERM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695" b="1" i="0">
                          <a:solidFill>
                            <a:srgbClr val="5D6773"/>
                          </a:solidFill>
                          <a:latin typeface="Consolas"/>
                        </a:rPr>
                        <a:t>OCCURRENCES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interatomic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MLIP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0" i="0">
                          <a:solidFill>
                            <a:srgbClr val="12151A"/>
                          </a:solidFill>
                          <a:latin typeface="Calibri"/>
                        </a:rPr>
                        <a:t>neural network potential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B0341D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45720" marR="45720" marT="18288" marB="18288" anchor="t">
                    <a:solidFill>
                      <a:srgbClr val="FBFCFD"/>
                    </a:solidFill>
                  </a:tcPr>
                </a:tc>
              </a:tr>
              <a:tr h="2109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12151A"/>
                          </a:solidFill>
                          <a:latin typeface="Calibri"/>
                        </a:rPr>
                        <a:t>MACE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sz="797" b="1" i="0">
                          <a:solidFill>
                            <a:srgbClr val="12151A"/>
                          </a:solidFill>
                          <a:latin typeface="Calibri"/>
                        </a:rPr>
                        <a:t>23</a:t>
                      </a:r>
                    </a:p>
                  </a:txBody>
                  <a:tcPr marL="45720" marR="45720" marT="18288" marB="18288" anchor="t">
                    <a:solidFill>
                      <a:srgbClr val="EEF4FF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70167" y="3322988"/>
            <a:ext cx="4943721" cy="2536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626" b="0" i="0">
                <a:solidFill>
                  <a:srgbClr val="6B7683"/>
                </a:solidFill>
                <a:latin typeface="Consolas"/>
              </a:rPr>
              <a:t>Tom, Schmid et al. &amp; Aspuru-Guzik, </a:t>
            </a:r>
            <a:r>
              <a:rPr sz="626" b="0" i="1">
                <a:solidFill>
                  <a:srgbClr val="6B7683"/>
                </a:solidFill>
                <a:latin typeface="Consolas"/>
              </a:rPr>
              <a:t>Chem. Rev.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 124, 9633 (2024), 476 references. All 23 “MACE” hits are inside the word </a:t>
            </a:r>
            <a:r>
              <a:rPr sz="626" b="0" i="1">
                <a:solidFill>
                  <a:srgbClr val="6B7683"/>
                </a:solidFill>
                <a:latin typeface="Consolas"/>
              </a:rPr>
              <a:t>pharmaceutical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01" y="3924098"/>
            <a:ext cx="10728691" cy="3498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8" b="1" i="0">
                <a:solidFill>
                  <a:srgbClr val="12151A"/>
                </a:solidFill>
                <a:latin typeface="Calibri"/>
              </a:rPr>
              <a:t>Its Table 4 tabulates 102 self-optimizing platforms.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 What they optimize with: local or heuristic search 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48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, Bayesian optimization 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41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, custom 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7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, deep RL 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4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, active learning 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2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. </a:t>
            </a:r>
            <a:r>
              <a:rPr sz="928" b="1" i="0">
                <a:solidFill>
                  <a:srgbClr val="B0341D"/>
                </a:solidFill>
                <a:latin typeface="Calibri"/>
              </a:rPr>
              <a:t>Not one is atomistic.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1501" y="4337925"/>
            <a:ext cx="10728691" cy="1357983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877805" y="4420221"/>
            <a:ext cx="10436083" cy="2023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8" b="0" i="0">
                <a:solidFill>
                  <a:srgbClr val="12151A"/>
                </a:solidFill>
                <a:latin typeface="Calibri"/>
              </a:rPr>
              <a:t>It has been done, on one system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7805" y="4686571"/>
            <a:ext cx="10436083" cy="49729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928" b="0" i="0">
                <a:solidFill>
                  <a:srgbClr val="12151A"/>
                </a:solidFill>
                <a:latin typeface="Calibri"/>
              </a:rPr>
              <a:t>Fine-tune a DFT-trained titanium potential on experimental elastic constants alone: energy RMSE goes </a:t>
            </a:r>
            <a:r>
              <a:rPr sz="928" b="1" i="0">
                <a:solidFill>
                  <a:srgbClr val="1C6B45"/>
                </a:solidFill>
                <a:latin typeface="Consolas"/>
              </a:rPr>
              <a:t>6.0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 → </a:t>
            </a:r>
            <a:r>
              <a:rPr sz="928" b="1" i="0">
                <a:solidFill>
                  <a:srgbClr val="B0341D"/>
                </a:solidFill>
                <a:latin typeface="Consolas"/>
              </a:rPr>
              <a:t>385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 meV/atom, while forces (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92.5→123.6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 meV/Å) and virials (</a:t>
            </a:r>
            <a:r>
              <a:rPr sz="928" b="1" i="0">
                <a:solidFill>
                  <a:srgbClr val="12151A"/>
                </a:solidFill>
                <a:latin typeface="Consolas"/>
              </a:rPr>
              <a:t>406.6→401.5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) barely move. </a:t>
            </a:r>
            <a:r>
              <a:rPr sz="928" b="1" i="0">
                <a:solidFill>
                  <a:srgbClr val="12151A"/>
                </a:solidFill>
                <a:latin typeface="Calibri"/>
              </a:rPr>
              <a:t>Those observables only see derivatives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, so experiment alone leaves the energy scale free. </a:t>
            </a:r>
            <a:r>
              <a:rPr sz="928" b="1" i="0">
                <a:solidFill>
                  <a:srgbClr val="12151A"/>
                </a:solidFill>
                <a:latin typeface="Calibri"/>
              </a:rPr>
              <a:t>Fuse the two objectives and it works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: </a:t>
            </a:r>
            <a:r>
              <a:rPr sz="928" b="1" i="0">
                <a:solidFill>
                  <a:srgbClr val="1C6B45"/>
                </a:solidFill>
                <a:latin typeface="Consolas"/>
              </a:rPr>
              <a:t>7.9</a:t>
            </a:r>
            <a:r>
              <a:rPr sz="928" b="0" i="0">
                <a:solidFill>
                  <a:srgbClr val="12151A"/>
                </a:solidFill>
                <a:latin typeface="Calibri"/>
              </a:rPr>
              <a:t> meV/atom, and the elastic constants match. One element, hand-built.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05" y="5247876"/>
            <a:ext cx="10436083" cy="15425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626" b="0" i="0">
                <a:solidFill>
                  <a:srgbClr val="6B7683"/>
                </a:solidFill>
                <a:latin typeface="Consolas"/>
              </a:rPr>
              <a:t>Röcken &amp; Zavadlav, </a:t>
            </a:r>
            <a:r>
              <a:rPr sz="626" b="0" i="1">
                <a:solidFill>
                  <a:srgbClr val="6B7683"/>
                </a:solidFill>
                <a:latin typeface="Consolas"/>
              </a:rPr>
              <a:t>npj Comput. Mater.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 10, 69 (2024). The same paper: that 6.0 meV/atom DFT-trained model is </a:t>
            </a:r>
            <a:r>
              <a:rPr sz="626" b="1" i="0">
                <a:solidFill>
                  <a:srgbClr val="6B7683"/>
                </a:solidFill>
                <a:latin typeface="Consolas"/>
              </a:rPr>
              <a:t>24% wrong on shear modulus</a:t>
            </a:r>
            <a:r>
              <a:rPr sz="626" b="0" i="0">
                <a:solidFill>
                  <a:srgbClr val="6B7683"/>
                </a:solidFill>
                <a:latin typeface="Consolas"/>
              </a:rPr>
              <a:t>. Neither reference is measuring the other.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01" y="5805637"/>
            <a:ext cx="10728691" cy="4588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848" b="1" i="0">
                <a:solidFill>
                  <a:srgbClr val="5D6773"/>
                </a:solidFill>
                <a:latin typeface="Calibri"/>
              </a:rPr>
              <a:t>The 2026 state of the art still keeps the weights DFT.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PET-UAFD calibrates five universal potentials against </a:t>
            </a:r>
            <a:r>
              <a:rPr sz="848" b="1" i="0">
                <a:solidFill>
                  <a:srgbClr val="5D6773"/>
                </a:solidFill>
                <a:latin typeface="Consolas"/>
              </a:rPr>
              <a:t>266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experimental systems, and only the ensemble </a:t>
            </a:r>
            <a:r>
              <a:rPr sz="848" b="0" i="1">
                <a:solidFill>
                  <a:srgbClr val="5D6773"/>
                </a:solidFill>
                <a:latin typeface="Calibri"/>
              </a:rPr>
              <a:t>weighting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moves. The network weights never see an experiment. </a:t>
            </a:r>
            <a:r>
              <a:rPr sz="848" b="0" i="0">
                <a:solidFill>
                  <a:srgbClr val="6B7683"/>
                </a:solidFill>
                <a:latin typeface="Consolas"/>
              </a:rPr>
              <a:t>Kellner et al., arXiv:2604.24607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 ·  </a:t>
            </a:r>
            <a:r>
              <a:rPr sz="848" b="1" i="0">
                <a:solidFill>
                  <a:srgbClr val="5D6773"/>
                </a:solidFill>
                <a:latin typeface="Calibri"/>
              </a:rPr>
              <a:t>The honest exception: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Strieth-Kalthoff et al., </a:t>
            </a:r>
            <a:r>
              <a:rPr sz="848" b="0" i="1">
                <a:solidFill>
                  <a:srgbClr val="5D6773"/>
                </a:solidFill>
                <a:latin typeface="Calibri"/>
              </a:rPr>
              <a:t>Science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384 (2024) ran a pretrained GNN across five live labs, frozen as a featurizer with a GP head on </a:t>
            </a:r>
            <a:r>
              <a:rPr sz="848" b="1" i="0">
                <a:solidFill>
                  <a:srgbClr val="5D6773"/>
                </a:solidFill>
                <a:latin typeface="Consolas"/>
              </a:rPr>
              <a:t>287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measurements, for </a:t>
            </a:r>
            <a:r>
              <a:rPr sz="848" b="1" i="0">
                <a:solidFill>
                  <a:srgbClr val="5D6773"/>
                </a:solidFill>
                <a:latin typeface="Consolas"/>
              </a:rPr>
              <a:t>21</a:t>
            </a:r>
            <a:r>
              <a:rPr sz="848" b="0" i="0">
                <a:solidFill>
                  <a:srgbClr val="5D6773"/>
                </a:solidFill>
                <a:latin typeface="Calibri"/>
              </a:rPr>
              <a:t> new state-of-the-art laser gain materials. It never touches a force, an energy or a configuration.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1778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774" b="1" i="0">
                <a:solidFill>
                  <a:srgbClr val="1A56B8"/>
                </a:solidFill>
                <a:latin typeface="Consolas"/>
              </a:rPr>
              <a:t>Supplementary · S1c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958075"/>
            <a:ext cx="10728691" cy="3166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1873" b="1" i="0">
                <a:solidFill>
                  <a:srgbClr val="12151A"/>
                </a:solidFill>
                <a:latin typeface="Calibri"/>
              </a:rPr>
              <a:t>How close MatMCL actually gets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589" y="1420983"/>
            <a:ext cx="8750514" cy="205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01" y="3569823"/>
            <a:ext cx="10728691" cy="1778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774" b="0" i="0">
                <a:solidFill>
                  <a:srgbClr val="6B7683"/>
                </a:solidFill>
                <a:latin typeface="Consolas"/>
              </a:rPr>
              <a:t>Wu, Ding, He, Wu, Jiang, Zhang &amp; Ji, MatMCL, </a:t>
            </a:r>
            <a:r>
              <a:rPr sz="774" b="0" i="1">
                <a:solidFill>
                  <a:srgbClr val="6B7683"/>
                </a:solidFill>
                <a:latin typeface="Consolas"/>
              </a:rPr>
              <a:t>npj Comput. Mater.</a:t>
            </a:r>
            <a:r>
              <a:rPr sz="774" b="0" i="0">
                <a:solidFill>
                  <a:srgbClr val="6B7683"/>
                </a:solidFill>
                <a:latin typeface="Consolas"/>
              </a:rPr>
              <a:t> 11, 276 (2025), Fig. 1(b), cropped · CC BY 4.0.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01" y="3811634"/>
            <a:ext cx="5818144" cy="11494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49" b="1" i="0">
                <a:solidFill>
                  <a:srgbClr val="12151A"/>
                </a:solidFill>
                <a:latin typeface="Calibri"/>
              </a:rPr>
              <a:t>What it does.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 Electrospun nanofibers, characterised in one lab. Three modalities off the same specimens: </a:t>
            </a:r>
            <a:r>
              <a:rPr sz="1149" b="1" i="0">
                <a:solidFill>
                  <a:srgbClr val="12151A"/>
                </a:solidFill>
                <a:latin typeface="Calibri"/>
              </a:rPr>
              <a:t>processing parameters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 (flow rate, concentration, voltage), </a:t>
            </a:r>
            <a:r>
              <a:rPr sz="1149" b="1" i="0">
                <a:solidFill>
                  <a:srgbClr val="12151A"/>
                </a:solidFill>
                <a:latin typeface="Calibri"/>
              </a:rPr>
              <a:t>SEM images of the microstructure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, and </a:t>
            </a:r>
            <a:r>
              <a:rPr sz="1149" b="1" i="0">
                <a:solidFill>
                  <a:srgbClr val="12151A"/>
                </a:solidFill>
                <a:latin typeface="Calibri"/>
              </a:rPr>
              <a:t>measured mechanical properties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. A table encoder, a vision encoder and a fused encoder project all three into one shared latent space, CLIP-style, so a missing modality can be recovered from the others.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01" y="5025059"/>
            <a:ext cx="5818144" cy="4197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49" b="0" i="0">
                <a:solidFill>
                  <a:srgbClr val="12151A"/>
                </a:solidFill>
                <a:latin typeface="Calibri"/>
              </a:rPr>
              <a:t>It predicts properties without structural input at inference, and generates microstructures from processing parameters.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05678" y="3811634"/>
            <a:ext cx="4654515" cy="2345462"/>
          </a:xfrm>
          <a:prstGeom prst="rect">
            <a:avLst/>
          </a:prstGeom>
          <a:solidFill>
            <a:srgbClr val="FFFFFF"/>
          </a:solidFill>
          <a:ln w="9525">
            <a:solidFill>
              <a:srgbClr val="DDE3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951982" y="3893930"/>
            <a:ext cx="4361907" cy="23728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49" b="0" i="0">
                <a:solidFill>
                  <a:srgbClr val="12151A"/>
                </a:solidFill>
                <a:latin typeface="Calibri"/>
              </a:rPr>
              <a:t>Which levels it actually bridges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51982" y="4195228"/>
            <a:ext cx="4361907" cy="96699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49" b="0" i="0">
                <a:solidFill>
                  <a:srgbClr val="12151A"/>
                </a:solidFill>
                <a:latin typeface="Calibri"/>
              </a:rPr>
              <a:t>Worth being precise, because it is easy to assume otherwise: </a:t>
            </a:r>
            <a:r>
              <a:rPr sz="1149" b="1" i="0">
                <a:solidFill>
                  <a:srgbClr val="12151A"/>
                </a:solidFill>
                <a:latin typeface="Calibri"/>
              </a:rPr>
              <a:t>MatMCL never touches atoms.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 It bridges </a:t>
            </a:r>
            <a:r>
              <a:rPr sz="1149" b="1" i="0">
                <a:solidFill>
                  <a:srgbClr val="12151A"/>
                </a:solidFill>
                <a:latin typeface="Calibri"/>
              </a:rPr>
              <a:t>process ↔ microstructure ↔ property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, which is the </a:t>
            </a:r>
            <a:r>
              <a:rPr sz="1149" b="0" i="1">
                <a:solidFill>
                  <a:srgbClr val="12151A"/>
                </a:solidFill>
                <a:latin typeface="Calibri"/>
              </a:rPr>
              <a:t>top</a:t>
            </a:r>
            <a:r>
              <a:rPr sz="1149" b="0" i="0">
                <a:solidFill>
                  <a:srgbClr val="12151A"/>
                </a:solidFill>
                <a:latin typeface="Calibri"/>
              </a:rPr>
              <a:t> of the table on slide 10. There is no molecular dynamics in it and no energy anywhere.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51982" y="5226227"/>
            <a:ext cx="4361907" cy="78456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149" b="0" i="0">
                <a:solidFill>
                  <a:srgbClr val="12151A"/>
                </a:solidFill>
                <a:latin typeface="Calibri"/>
              </a:rPr>
              <a:t>So the mechanism is proven and the span is not. One material system, two adjacent levels, a lab-built dataset. </a:t>
            </a:r>
            <a:r>
              <a:rPr sz="1149" b="1" i="0">
                <a:solidFill>
                  <a:srgbClr val="B0341D"/>
                </a:solidFill>
                <a:latin typeface="Calibri"/>
              </a:rPr>
              <a:t>The atomic level, where every foundation model in this talk lives, is the row that still connects to nothing.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CF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01" y="633968"/>
            <a:ext cx="10728691" cy="2461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5" b="1" i="0">
                <a:solidFill>
                  <a:srgbClr val="1A56B8"/>
                </a:solidFill>
                <a:latin typeface="Consolas"/>
              </a:rPr>
              <a:t>Supplementary · S2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01" y="1026469"/>
            <a:ext cx="10728691" cy="46221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400"/>
              </a:spcAft>
            </a:pPr>
            <a:r>
              <a:rPr sz="2915" b="1" i="0">
                <a:solidFill>
                  <a:srgbClr val="12151A"/>
                </a:solidFill>
                <a:latin typeface="Calibri"/>
              </a:rPr>
              <a:t>Where the architecture came from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01" y="1634992"/>
            <a:ext cx="5818144" cy="14763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1501" y="3202786"/>
            <a:ext cx="5818144" cy="24619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205" b="0" i="0">
                <a:solidFill>
                  <a:srgbClr val="6B7683"/>
                </a:solidFill>
                <a:latin typeface="Consolas"/>
              </a:rPr>
              <a:t>Batzner et al., NequIP, </a:t>
            </a:r>
            <a:r>
              <a:rPr sz="1205" b="0" i="1">
                <a:solidFill>
                  <a:srgbClr val="6B7683"/>
                </a:solidFill>
                <a:latin typeface="Consolas"/>
              </a:rPr>
              <a:t>Nat. Commun.</a:t>
            </a:r>
            <a:r>
              <a:rPr sz="1205" b="0" i="0">
                <a:solidFill>
                  <a:srgbClr val="6B7683"/>
                </a:solidFill>
                <a:latin typeface="Consolas"/>
              </a:rPr>
              <a:t> 13, 2453 (2022), Fig. 1 · CC BY 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23966" y="1634992"/>
            <a:ext cx="16459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0" i="0">
                <a:solidFill>
                  <a:srgbClr val="6B7683"/>
                </a:solidFill>
                <a:latin typeface="Calibri"/>
              </a:rPr>
              <a:t>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06846" y="1634992"/>
            <a:ext cx="4435059" cy="90660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1" i="0">
                <a:solidFill>
                  <a:srgbClr val="12151A"/>
                </a:solidFill>
                <a:latin typeface="Calibri"/>
              </a:rPr>
              <a:t>2007 Behler–Parrinello:</a:t>
            </a:r>
            <a:r>
              <a:rPr sz="1788" b="0" i="0">
                <a:solidFill>
                  <a:srgbClr val="12151A"/>
                </a:solidFill>
                <a:latin typeface="Calibri"/>
              </a:rPr>
              <a:t> total energy = sum of per-atom energies. Every modern MLIP inherits this.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23966" y="2596462"/>
            <a:ext cx="16459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0" i="0">
                <a:solidFill>
                  <a:srgbClr val="6B7683"/>
                </a:solidFill>
                <a:latin typeface="Calibri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06846" y="2596462"/>
            <a:ext cx="4435059" cy="90660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1" i="0">
                <a:solidFill>
                  <a:srgbClr val="12151A"/>
                </a:solidFill>
                <a:latin typeface="Calibri"/>
              </a:rPr>
              <a:t>Atoms as nodes</a:t>
            </a:r>
            <a:r>
              <a:rPr sz="1788" b="0" i="0">
                <a:solidFill>
                  <a:srgbClr val="12151A"/>
                </a:solidFill>
                <a:latin typeface="Calibri"/>
              </a:rPr>
              <a:t>, neighbours within a cutoff as edges; message passing over the graph.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23966" y="3557933"/>
            <a:ext cx="16459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0" i="0">
                <a:solidFill>
                  <a:srgbClr val="6B7683"/>
                </a:solidFill>
                <a:latin typeface="Calibri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06846" y="3557933"/>
            <a:ext cx="4435059" cy="1190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1" i="0">
                <a:solidFill>
                  <a:srgbClr val="12151A"/>
                </a:solidFill>
                <a:latin typeface="Calibri"/>
              </a:rPr>
              <a:t>Equivariance is built into the architecture</a:t>
            </a:r>
            <a:r>
              <a:rPr sz="1788" b="0" i="0">
                <a:solidFill>
                  <a:srgbClr val="12151A"/>
                </a:solidFill>
                <a:latin typeface="Calibri"/>
              </a:rPr>
              <a:t>: features are irreps of O(3), combined by Clebsch–Gordan tensor products.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23966" y="4803317"/>
            <a:ext cx="164592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0" i="0">
                <a:solidFill>
                  <a:srgbClr val="6B7683"/>
                </a:solidFill>
                <a:latin typeface="Calibri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06846" y="4803317"/>
            <a:ext cx="4435059" cy="1190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88" b="1" i="0">
                <a:solidFill>
                  <a:srgbClr val="12151A"/>
                </a:solidFill>
                <a:latin typeface="Calibri"/>
              </a:rPr>
              <a:t>2026:</a:t>
            </a:r>
            <a:r>
              <a:rPr sz="1788" b="0" i="0">
                <a:solidFill>
                  <a:srgbClr val="12151A"/>
                </a:solidFill>
                <a:latin typeface="Calibri"/>
              </a:rPr>
              <a:t> EquiformerV3 is a graph attention transformer with SwiGLU ported to the sphere. The LLM playbook, applied to atoms.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