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mp4" ContentType="video/mp4"/>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Lst>
  <p:sldSz cx="12191999"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style val="10"/>
  <c:chart>
    <c:autoTitleDeleted val="0"/>
    <c:plotArea>
      <c:barChart>
        <c:barDir val="col"/>
        <c:grouping val="clustered"/>
        <c:ser>
          <c:idx val="0"/>
          <c:order val="0"/>
          <c:tx>
            <c:strRef>
              <c:f>Sheet1!$B$1</c:f>
              <c:strCache>
                <c:ptCount val="1"/>
                <c:pt idx="0">
                  <c:v>Experiment</c:v>
                </c:pt>
              </c:strCache>
            </c:strRef>
          </c:tx>
          <c:spPr>
            <a:solidFill>
              <a:srgbClr val="1B1B1A"/>
            </a:solidFill>
            <a:ln>
              <a:noFill/>
            </a:ln>
          </c:spPr>
          <c:cat>
            <c:strRef>
              <c:f>Sheet1!$A$2:$A$4</c:f>
              <c:strCache>
                <c:ptCount val="3"/>
                <c:pt idx="0">
                  <c:v>Ca</c:v>
                </c:pt>
                <c:pt idx="1">
                  <c:v>Rh</c:v>
                </c:pt>
                <c:pt idx="2">
                  <c:v>Sr</c:v>
                </c:pt>
              </c:strCache>
            </c:strRef>
          </c:cat>
          <c:val>
            <c:numRef>
              <c:f>Sheet1!$B$2:$B$4</c:f>
              <c:numCache>
                <c:formatCode>General</c:formatCode>
                <c:ptCount val="3"/>
                <c:pt idx="0">
                  <c:v>20</c:v>
                </c:pt>
                <c:pt idx="1">
                  <c:v>276</c:v>
                </c:pt>
                <c:pt idx="2">
                  <c:v>12</c:v>
                </c:pt>
              </c:numCache>
            </c:numRef>
          </c:val>
        </c:ser>
        <c:ser>
          <c:idx val="1"/>
          <c:order val="1"/>
          <c:tx>
            <c:strRef>
              <c:f>Sheet1!$C$1</c:f>
              <c:strCache>
                <c:ptCount val="1"/>
                <c:pt idx="0">
                  <c:v>12–6 LJ</c:v>
                </c:pt>
              </c:strCache>
            </c:strRef>
          </c:tx>
          <c:spPr>
            <a:solidFill>
              <a:srgbClr val="166D66"/>
            </a:solidFill>
            <a:ln>
              <a:noFill/>
            </a:ln>
          </c:spPr>
          <c:cat>
            <c:strRef>
              <c:f>Sheet1!$A$2:$A$4</c:f>
              <c:strCache>
                <c:ptCount val="3"/>
                <c:pt idx="0">
                  <c:v>Ca</c:v>
                </c:pt>
                <c:pt idx="1">
                  <c:v>Rh</c:v>
                </c:pt>
                <c:pt idx="2">
                  <c:v>Sr</c:v>
                </c:pt>
              </c:strCache>
            </c:strRef>
          </c:cat>
          <c:val>
            <c:numRef>
              <c:f>Sheet1!$C$2:$C$4</c:f>
              <c:numCache>
                <c:formatCode>General</c:formatCode>
                <c:ptCount val="3"/>
                <c:pt idx="0">
                  <c:v>30</c:v>
                </c:pt>
                <c:pt idx="1">
                  <c:v>258</c:v>
                </c:pt>
                <c:pt idx="2">
                  <c:v>24</c:v>
                </c:pt>
              </c:numCache>
            </c:numRef>
          </c:val>
        </c:ser>
        <c:ser>
          <c:idx val="2"/>
          <c:order val="2"/>
          <c:tx>
            <c:strRef>
              <c:f>Sheet1!$D$1</c:f>
              <c:strCache>
                <c:ptCount val="1"/>
                <c:pt idx="0">
                  <c:v>9–6 LJ</c:v>
                </c:pt>
              </c:strCache>
            </c:strRef>
          </c:tx>
          <c:spPr>
            <a:solidFill>
              <a:srgbClr val="80530C"/>
            </a:solidFill>
            <a:ln>
              <a:noFill/>
            </a:ln>
          </c:spPr>
          <c:cat>
            <c:strRef>
              <c:f>Sheet1!$A$2:$A$4</c:f>
              <c:strCache>
                <c:ptCount val="3"/>
                <c:pt idx="0">
                  <c:v>Ca</c:v>
                </c:pt>
                <c:pt idx="1">
                  <c:v>Rh</c:v>
                </c:pt>
                <c:pt idx="2">
                  <c:v>Sr</c:v>
                </c:pt>
              </c:strCache>
            </c:strRef>
          </c:cat>
          <c:val>
            <c:numRef>
              <c:f>Sheet1!$D$2:$D$4</c:f>
              <c:numCache>
                <c:formatCode>General</c:formatCode>
                <c:ptCount val="3"/>
                <c:pt idx="0">
                  <c:v>21</c:v>
                </c:pt>
                <c:pt idx="1">
                  <c:v>175</c:v>
                </c:pt>
                <c:pt idx="2">
                  <c:v>16</c:v>
                </c:pt>
              </c:numCache>
            </c:numRef>
          </c:val>
        </c:ser>
        <c:axId val="-2068027336"/>
        <c:axId val="-2113994440"/>
      </c:barChart>
      <c:catAx>
        <c:axId val="-2068027336"/>
        <c:scaling>
          <c:orientation val="minMax"/>
        </c:scaling>
        <c:delete val="0"/>
        <c:axPos val="b"/>
        <c:majorTickMark val="out"/>
        <c:minorTickMark val="none"/>
        <c:tickLblPos val="nextTo"/>
        <c:txPr>
          <a:bodyPr/>
          <a:lstStyle/>
          <a:p>
            <a:pPr>
              <a:defRPr sz="1000">
                <a:solidFill>
                  <a:srgbClr val="5C5A55"/>
                </a:solidFill>
                <a:latin typeface="Lato"/>
              </a:defRPr>
            </a:pPr>
          </a:p>
        </c:txPr>
        <c:crossAx val="-2113994440"/>
        <c:crosses val="autoZero"/>
        <c:auto val="1"/>
        <c:lblAlgn val="ctr"/>
        <c:lblOffset val="100"/>
        <c:noMultiLvlLbl val="0"/>
      </c:catAx>
      <c:valAx>
        <c:axId val="-2113994440"/>
        <c:scaling>
          <c:max val="320.0"/>
          <c:min val="0.0"/>
        </c:scaling>
        <c:delete val="0"/>
        <c:axPos val="l"/>
        <c:majorGridlines/>
        <c:majorTickMark val="out"/>
        <c:minorTickMark val="none"/>
        <c:tickLblPos val="nextTo"/>
        <c:txPr>
          <a:bodyPr/>
          <a:lstStyle/>
          <a:p>
            <a:pPr>
              <a:defRPr sz="1000">
                <a:solidFill>
                  <a:srgbClr val="5C5A55"/>
                </a:solidFill>
                <a:latin typeface="Lato"/>
              </a:defRPr>
            </a:pPr>
          </a:p>
        </c:txPr>
        <c:crossAx val="-2068027336"/>
        <c:crosses val="autoZero"/>
      </c:valAx>
      <c:spPr>
        <a:solidFill>
          <a:srgbClr val="FBFAF7"/>
        </a:solidFill>
      </c:spPr>
    </c:plotArea>
    <c:legend>
      <c:legendPos/>
      <c:txPr>
        <a:bodyPr/>
        <a:lstStyle/>
        <a:p>
          <a:pPr>
            <a:defRPr sz="1000">
              <a:solidFill>
                <a:srgbClr val="1B1B1A"/>
              </a:solidFill>
              <a:latin typeface="Lato"/>
            </a:defRPr>
          </a:pPr>
        </a:p>
      </c:txPr>
    </c:legend>
    <c:dispBlanksAs val="gap"/>
  </c:chart>
  <c:txPr>
    <a:bodyPr/>
    <a:lstStyle/>
    <a:p>
      <a:pPr>
        <a:defRPr sz="1800"/>
      </a:pPr>
      <a:endParaRPr lang="en-US"/>
    </a:p>
  </c:txPr>
  <c:externalData r:id="rId1">
    <c:autoUpdate val="0"/>
  </c:externalData>
  <c:spPr>
    <a:solidFill>
      <a:srgbClr val="FBFAF7"/>
    </a:solidFill>
  </c:spPr>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deck explains Interface Force Field (IFF) as a classical molecular-mechanics framework. The running example is face-centered cubic rhodium, with source-grounded ideal structures and numerical results from Kanhaiya et al. (2021). Camera motion and analytical two-atom illustrations explain concepts; they are not recorded material trajectories. Published predictions are replotted and are not newly rerun simulations. The aim is to understand how an atomic model becomes a claim that can be tested against experiment, including where the claim should be restricted. Pure-metal, alloy and agent-workflow examples have separate evidence boundaries.</a:t>
            </a:r>
          </a:p>
          <a:p/>
          <a:p>
            <a:r>
              <a:t>EVIDENCE / SOURCES</a:t>
            </a:r>
          </a:p>
          <a:p>
            <a:r>
              <a:t>K21: Kanhaiya, Kim, Im &amp; Heinz (2021), Accurate simulation of surfaces and interfaces of ten FCC metals and steel using Lennard–Jones potentials</a:t>
            </a:r>
          </a:p>
          <a:p>
            <a:r>
              <a:t>https://doi.org/10.1038/s41524-020-00478-1</a:t>
            </a:r>
          </a:p>
          <a:p>
            <a:r>
              <a:t>Scope: Original article Tables 1–5 and Supplementary Methods. Published results, not independently rerun here.</a:t>
            </a:r>
          </a:p>
          <a:p>
            <a:r>
              <a:t>K21C: Kanhaiya et al. (2021), Author Correction</a:t>
            </a:r>
          </a:p>
          <a:p>
            <a:r>
              <a:t>https://doi.org/10.1038/s41524-021-00576-8</a:t>
            </a:r>
          </a:p>
          <a:p>
            <a:r>
              <a:t>Scope: Corrects missing unit-cell and script files in Supplementary Data; no reported numerical table correction.</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Surface energy matters when evaluating exposed crystal faces, cleavage and interface formation. This is a narrow pedagogical material question, not a prediction of a complete product or catalyst. The paper parameterizes metal models using lattice and surface evidence at standard conditions. A surface energy should not be confused with adsorption free energy, liquid interface tension, reaction barrier or corrosion rate. Changing the decision usually changes the required estimator, conditions and validation evidence. We begin with pure fcc Rh to avoid introducing unsupported alloy or reaction generality.</a:t>
            </a:r>
          </a:p>
          <a:p/>
          <a:p>
            <a:r>
              <a:t>EVIDENCE / SOURCES</a:t>
            </a:r>
          </a:p>
          <a:p>
            <a:r>
              <a:t>K21: Kanhaiya, Kim, Im &amp; Heinz (2021), Accurate simulation of surfaces and interfaces of ten FCC metals and steel using Lennard–Jones potentials</a:t>
            </a:r>
          </a:p>
          <a:p>
            <a:r>
              <a:t>https://doi.org/10.1038/s41524-020-00478-1</a:t>
            </a:r>
          </a:p>
          <a:p>
            <a:r>
              <a:t>Scope: Original article Tables 1–5 and Supplementary Methods. Published results, not independently rerun here.</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Coordinates and a cell specify a configuration. A Hamiltonian and parameter package specify how the model assigns energy to that configuration. Forces follow from derivatives. A numerical operation then explores configurations or time evolution. An observable is an estimator applied to the resulting configurations. Only comparison under a suitable evidence contract supports a qualified material claim. Each transformation requires enough provenance to reproduce it. The IFF Agent is meant to preserve that evidence chain rather than collapse a successful file export or calculation into scientific acceptance.</a:t>
            </a:r>
          </a:p>
          <a:p/>
          <a:p>
            <a:r>
              <a:t>EVIDENCE / SOURCES</a:t>
            </a:r>
          </a:p>
          <a:p>
            <a:r>
              <a:t>K21: Kanhaiya, Kim, Im &amp; Heinz (2021), Accurate simulation of surfaces and interfaces of ten FCC metals and steel using Lennard–Jones potentials</a:t>
            </a:r>
          </a:p>
          <a:p>
            <a:r>
              <a:t>https://doi.org/10.1038/s41524-020-00478-1</a:t>
            </a:r>
          </a:p>
          <a:p>
            <a:r>
              <a:t>Scope: Original article Tables 1–5 and Supplementary Methods. Published results, not independently rerun here.</a:t>
            </a:r>
          </a:p>
          <a:p>
            <a:r>
              <a:t>AGENT: IFF Agent workflow documentation (2026)</a:t>
            </a:r>
          </a:p>
          <a:p>
            <a:r>
              <a:t>Implemented workflow documentation / original derivation</a:t>
            </a:r>
          </a:p>
          <a:p>
            <a:r>
              <a:t>Scope: High-level explanation of the implemented evidence workflow and distinct model families. Implementation is separate from completion or scientific acceptance of a new package.</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corrected public supplementary archive supplies rh_unit_cell_Fm3m.car. Its cubic cell has a=b=c=3.8032 Å and an Rh site at the origin under Fm-3m symmetry. This source is expanded into the four conventional fcc sites: (0,0,0), (0,1/2,1/2), (1/2,0,1/2), and (1/2,1/2,0). The illustration includes periodic equivalents on the cell boundary, so visible sphere count is not a cell atom count. The geometry is an ideal source-grounded construction, not a relaxed measured snapshot. The conventional-cell length agrees with the Rh five-cell reference in Table 2: 19.016 Å / 5.</a:t>
            </a:r>
          </a:p>
          <a:p/>
          <a:p>
            <a:r>
              <a:t>EVIDENCE / SOURCES</a:t>
            </a:r>
          </a:p>
          <a:p>
            <a:r>
              <a:t>K21: Kanhaiya, Kim, Im &amp; Heinz (2021), Accurate simulation of surfaces and interfaces of ten FCC metals and steel using Lennard–Jones potentials</a:t>
            </a:r>
          </a:p>
          <a:p>
            <a:r>
              <a:t>https://doi.org/10.1038/s41524-020-00478-1</a:t>
            </a:r>
          </a:p>
          <a:p>
            <a:r>
              <a:t>Scope: Original article Tables 1–5 and Supplementary Methods. Published results, not independently rerun here.</a:t>
            </a:r>
          </a:p>
          <a:p>
            <a:r>
              <a:t>K21C: Kanhaiya et al. (2021), Author Correction</a:t>
            </a:r>
          </a:p>
          <a:p>
            <a:r>
              <a:t>https://doi.org/10.1038/s41524-021-00576-8</a:t>
            </a:r>
          </a:p>
          <a:p>
            <a:r>
              <a:t>Scope: Corrects missing unit-cell and script files in Supplementary Data; no reported numerical table correction.</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visual supercell is built by repeating the source-derived conventional cell three times in each direction. It contains 108 atoms because 4 × 3³ = 108. It is smaller than the 500-atom, 5 × 5 × 5 fcc supercells used in the paper to calculate lattice parameters. Replication changes the finite model size without changing the element or ideal phase. Atom count alone does not establish convergence: long-wavelength modes, defects, correlations, cutoffs and periodic image effects can all change the required size. This image is a reproducible structural illustration, not a claim about simulation accuracy.</a:t>
            </a:r>
          </a:p>
          <a:p/>
          <a:p>
            <a:r>
              <a:t>EVIDENCE / SOURCES</a:t>
            </a:r>
          </a:p>
          <a:p>
            <a:r>
              <a:t>K21: Kanhaiya, Kim, Im &amp; Heinz (2021), Accurate simulation of surfaces and interfaces of ten FCC metals and steel using Lennard–Jones potentials</a:t>
            </a:r>
          </a:p>
          <a:p>
            <a:r>
              <a:t>https://doi.org/10.1038/s41524-020-00478-1</a:t>
            </a:r>
          </a:p>
          <a:p>
            <a:r>
              <a:t>Scope: Original article Tables 1–5 and Supplementary Methods. Published results, not independently rerun here.</a:t>
            </a:r>
          </a:p>
          <a:p>
            <a:r>
              <a:t>K21C: Kanhaiya et al. (2021), Author Correction</a:t>
            </a:r>
          </a:p>
          <a:p>
            <a:r>
              <a:t>https://doi.org/10.1038/s41524-021-00576-8</a:t>
            </a:r>
          </a:p>
          <a:p>
            <a:r>
              <a:t>Scope: Corrects missing unit-cell and script files in Supplementary Data; no reported numerical table correction.</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display slab is constructed with ASE fcc111 from the corrected Rh lattice constant. It has 144 atoms, six layers and 7 Å vacuum on either side, and is not the research slab used to produce the published results. Bulk periodicity and surface boundary conditions answer different physical questions. In an ionic material, termination, stoichiometry and charge neutrality can make a surface construction substantially more consequential; the neutral elemental-metal example avoids those issues but does not make them optional elsewhere. The source archive also supplies oriented Rh surface cells, which we retain for geometry provenance. Playback shows only camera and construction-stage changes.</a:t>
            </a:r>
          </a:p>
          <a:p/>
          <a:p>
            <a:r>
              <a:t>EVIDENCE / SOURCES</a:t>
            </a:r>
          </a:p>
          <a:p>
            <a:r>
              <a:t>K21: Kanhaiya, Kim, Im &amp; Heinz (2021), Accurate simulation of surfaces and interfaces of ten FCC metals and steel using Lennard–Jones potentials</a:t>
            </a:r>
          </a:p>
          <a:p>
            <a:r>
              <a:t>https://doi.org/10.1038/s41524-020-00478-1</a:t>
            </a:r>
          </a:p>
          <a:p>
            <a:r>
              <a:t>Scope: Original article Tables 1–5 and Supplementary Methods. Published results, not independently rerun here.</a:t>
            </a:r>
          </a:p>
          <a:p>
            <a:r>
              <a:t>K21C: Kanhaiya et al. (2021), Author Correction</a:t>
            </a:r>
          </a:p>
          <a:p>
            <a:r>
              <a:t>https://doi.org/10.1038/s41524-021-00576-8</a:t>
            </a:r>
          </a:p>
          <a:p>
            <a:r>
              <a:t>Scope: Corrects missing unit-cell and script files in Supplementary Data; no reported numerical table correction.</a:t>
            </a:r>
          </a:p>
          <a:p/>
          <a:p>
            <a:r>
              <a:t>Media companion: structure-walkthrough.mp4, .gif and -poster.png. Static visuals remain authoritative for interpretation.</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 coordinate file does not determine atomic charges, which interaction terms apply or the coefficients in those terms. In the published pure-metal example, Rh is modeled by charge-neutral atoms with Lennard–Jones interactions. An alloy or mineral can require physically justified charge assignments and different conventions. Combining packages also requires compatible functional forms, cross interactions, units and exclusion rules. A renderer can show a plausible crystal while the actual Hamiltonian is wrong, so structure and parameter provenance must be checked separately. The current IFF Agent workflow explicitly maintains these distinctions and separates model-family branches.</a:t>
            </a:r>
          </a:p>
          <a:p/>
          <a:p>
            <a:r>
              <a:t>EVIDENCE / SOURCES</a:t>
            </a:r>
          </a:p>
          <a:p>
            <a:r>
              <a:t>K21: Kanhaiya, Kim, Im &amp; Heinz (2021), Accurate simulation of surfaces and interfaces of ten FCC metals and steel using Lennard–Jones potentials</a:t>
            </a:r>
          </a:p>
          <a:p>
            <a:r>
              <a:t>https://doi.org/10.1038/s41524-020-00478-1</a:t>
            </a:r>
          </a:p>
          <a:p>
            <a:r>
              <a:t>Scope: Original article Tables 1–5 and Supplementary Methods. Published results, not independently rerun here.</a:t>
            </a:r>
          </a:p>
          <a:p>
            <a:r>
              <a:t>AGENT: IFF Agent workflow documentation (2026)</a:t>
            </a:r>
          </a:p>
          <a:p>
            <a:r>
              <a:t>Implemented workflow documentation / original derivation</a:t>
            </a:r>
          </a:p>
          <a:p>
            <a:r>
              <a:t>Scope: High-level explanation of the implemented evidence workflow and distinct model families. Implementation is separate from completion or scientific acceptance of a new package.</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IFF belongs within classical molecular mechanics, so IFF versus molecular mechanics is a category error. Useful comparisons are between specific models for a defined chemistry, state and observable. The cited metal work uses simple pair potentials, while other classical models such as EAM include many-body metallic effects and reactive families serve different purposes. Compatibility with an organic or biomolecular host force field does not guarantee every mixed interface is accurate; the host parameters and cross-interaction rules still affect the result. The presentation avoids the paper’s broad speed or accuracy slogans and instead uses observable-specific numerical evidence.</a:t>
            </a:r>
          </a:p>
          <a:p/>
          <a:p>
            <a:r>
              <a:t>EVIDENCE / SOURCES</a:t>
            </a:r>
          </a:p>
          <a:p>
            <a:r>
              <a:t>K21: Kanhaiya, Kim, Im &amp; Heinz (2021), Accurate simulation of surfaces and interfaces of ten FCC metals and steel using Lennard–Jones potentials</a:t>
            </a:r>
          </a:p>
          <a:p>
            <a:r>
              <a:t>https://doi.org/10.1038/s41524-020-00478-1</a:t>
            </a:r>
          </a:p>
          <a:p>
            <a:r>
              <a:t>Scope: Original article Tables 1–5 and Supplementary Methods. Published results, not independently rerun here.</a:t>
            </a:r>
          </a:p>
          <a:p>
            <a:r>
              <a:t>L18SI: Liu et al. (2018), original Supporting Information, Tables S1–S2 and discussion S18–S19</a:t>
            </a:r>
          </a:p>
          <a:p>
            <a:r>
              <a:t>https://acs.figshare.com/articles/journal_contribution/Understanding_Chemical_Bonding_in_Alloys_and_the_Representation_in_Atomistic_Simulations/6531197</a:t>
            </a:r>
          </a:p>
          <a:p>
            <a:r>
              <a:t>Scope: Original diagrams/plots here are newly drawn from cited facts; copyrighted source figures and source PDFs are excluded from the website bundle.</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 generic classical Hamiltonian may contain bonded, electrostatic and nonbonded terms, with additional cross terms or many-body terms depending on the family. This is a menu rather than a prescription that all IFF systems use all listed terms. The pure Rh example in Kanhaiya et al. uses neutral atoms and the applicable Lennard–Jones form. Electrostatics becomes chemically important in the alloy example later in the deck. A model can hold topology or electronic response fixed, which limits phenomena such as bond breaking, polarization or changing oxidation state unless a suitable extension is explicitly included and validated.</a:t>
            </a:r>
          </a:p>
          <a:p/>
          <a:p>
            <a:r>
              <a:t>EVIDENCE / SOURCES</a:t>
            </a:r>
          </a:p>
          <a:p>
            <a:r>
              <a:t>K21: Kanhaiya, Kim, Im &amp; Heinz (2021), Accurate simulation of surfaces and interfaces of ten FCC metals and steel using Lennard–Jones potentials</a:t>
            </a:r>
          </a:p>
          <a:p>
            <a:r>
              <a:t>https://doi.org/10.1038/s41524-020-00478-1</a:t>
            </a:r>
          </a:p>
          <a:p>
            <a:r>
              <a:t>Scope: Original article Tables 1–5 and Supplementary Methods. Published results, not independently rerun here.</a:t>
            </a:r>
          </a:p>
          <a:p>
            <a:r>
              <a:t>L18SI: Liu et al. (2018), original Supporting Information, Tables S1–S2 and discussion S18–S19</a:t>
            </a:r>
          </a:p>
          <a:p>
            <a:r>
              <a:t>https://acs.figshare.com/articles/journal_contribution/Understanding_Chemical_Bonding_in_Alloys_and_the_Representation_in_Atomistic_Simulations/6531197</a:t>
            </a:r>
          </a:p>
          <a:p>
            <a:r>
              <a:t>Scope: Original diagrams/plots here are newly drawn from cited facts; copyrighted source figures and source PDFs are excluded from the website bundle.</a:t>
            </a:r>
          </a:p>
          <a:p>
            <a:r>
              <a:t>DERIVED: Original derivation / explicitly illustrative visual</a:t>
            </a:r>
          </a:p>
          <a:p>
            <a:r>
              <a:t>Implemented workflow documentation / original derivation</a:t>
            </a:r>
          </a:p>
          <a:p>
            <a:r>
              <a:t>Scope: Mathematical definitions, ideal cell constructions and pedagogical illustrations. Not new material simulation evidence.</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Table 1 gives separate 12–6 and 9–6 Rh parameters. In the paper’s equations, the symbol sigma denotes the equilibrium nonbond distance, which this deck calls Rmin to avoid confusing it with the conventional LAMMPS lj/cut sigma. Epsilon is the energy well depth. Lattice and surface properties are coupled functions of both parameters, even though their dominant interpretations are length and cohesion. The 9–6 set is not obtained by copying the 12–6 values into a different formula, and it is not a demonstrated later revision of the 12–6 model. These values are reproduced for explanation, not adopted as a newly reviewed package.</a:t>
            </a:r>
          </a:p>
          <a:p/>
          <a:p>
            <a:r>
              <a:t>Readable equations and values:</a:t>
            </a:r>
          </a:p>
          <a:p>
            <a:r>
              <a:t>Rh 12-6: Rmin = 2.757 angstrom; epsilon = 7.84 kcal/mol. Rh 9-6: Rmin = 2.807 angstrom; epsilon = 6.38 kcal/mol.</a:t>
            </a:r>
          </a:p>
          <a:p/>
          <a:p>
            <a:r>
              <a:t>EVIDENCE / SOURCES</a:t>
            </a:r>
          </a:p>
          <a:p>
            <a:r>
              <a:t>K21: Kanhaiya, Kim, Im &amp; Heinz (2021), Accurate simulation of surfaces and interfaces of ten FCC metals and steel using Lennard–Jones potentials</a:t>
            </a:r>
          </a:p>
          <a:p>
            <a:r>
              <a:t>https://doi.org/10.1038/s41524-020-00478-1</a:t>
            </a:r>
          </a:p>
          <a:p>
            <a:r>
              <a:t>Scope: Original article Tables 1–5 and Supplementary Methods. Published results, not independently rerun here.</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 convention mismatch changes the potential even if a coefficient file appears syntactically valid. The paper’s 12–6 potential has its minimum at Rmin. LAMMPS lj/cut defines sigma at the zero crossing, with the minimum at 2^(1/6) sigma. Converting Rh therefore gives sigma approximately 2.4562 Å. The 9–6 expression in the paper has its own coefficient and mixing conventions and must not be converted using this 12–6 rule. Unit systems, cutoff handling, long-range corrections and mixing rules also matter. Export readback should compare energies, forces and affected observables from the exact consumed files.</a:t>
            </a:r>
          </a:p>
          <a:p/>
          <a:p>
            <a:r>
              <a:t>Readable equations and values:</a:t>
            </a:r>
          </a:p>
          <a:p>
            <a:r>
              <a:t>Paper 12-6: U = epsilon * ((Rmin/r)^12 - 2*(Rmin/r)^6).</a:t>
            </a:r>
          </a:p>
          <a:p>
            <a:r>
              <a:t>LAMMPS lj/cut: U = 4*epsilon * ((sigma/r)^12 - (sigma/r)^6).</a:t>
            </a:r>
          </a:p>
          <a:p>
            <a:r>
              <a:t>sigma = Rmin / 2^(1/6) = 2.4562077659 angstrom for Rh; epsilon unchanged.</a:t>
            </a:r>
          </a:p>
          <a:p/>
          <a:p>
            <a:r>
              <a:t>EVIDENCE / SOURCES</a:t>
            </a:r>
          </a:p>
          <a:p>
            <a:r>
              <a:t>K21: Kanhaiya, Kim, Im &amp; Heinz (2021), Accurate simulation of surfaces and interfaces of ten FCC metals and steel using Lennard–Jones potentials</a:t>
            </a:r>
          </a:p>
          <a:p>
            <a:r>
              <a:t>https://doi.org/10.1038/s41524-020-00478-1</a:t>
            </a:r>
          </a:p>
          <a:p>
            <a:r>
              <a:t>Scope: Original article Tables 1–5 and Supplementary Methods. Published results, not independently rerun here.</a:t>
            </a:r>
          </a:p>
          <a:p>
            <a:r>
              <a:t>LJ: LAMMPS documentation: lj/cut interaction convention</a:t>
            </a:r>
          </a:p>
          <a:p>
            <a:r>
              <a:t>https://docs.lammps.org/pair_lj.html</a:t>
            </a:r>
          </a:p>
          <a:p>
            <a:r>
              <a:t>Scope: Engine convention: U=4epsilon[(sigma/r)^12-(sigma/r)^6].</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For a two-atom separation r, the radial force is minus dU/dr. Under the Rmin convention the illustrative pair force is 12ε/Rmin[(Rmin/r)^13 − (Rmin/r)^7]. Positive radial force on the atom at positive r points outward; negative force points inward. A solid contains many interacting neighbors, so its equilibrium lattice spacing is determined by the total energy, not by a single pair minimum alone. The plotted curve is analytical in reduced units and is not an experimental result, a fitted force curve or an IFF trajectory. A finite-difference check of the derivative is included in validation.</a:t>
            </a:r>
          </a:p>
          <a:p/>
          <a:p>
            <a:r>
              <a:t>Readable equations and values:</a:t>
            </a:r>
          </a:p>
          <a:p>
            <a:r>
              <a:t>Force on atom i = minus the gradient of total potential energy with respect to its position.</a:t>
            </a:r>
          </a:p>
          <a:p>
            <a:r>
              <a:t>Radial pair force = (12*epsilon/Rmin) * ((Rmin/r)^13 - (Rmin/r)^7). Positive points outward, negative inward.</a:t>
            </a:r>
          </a:p>
          <a:p/>
          <a:p>
            <a:r>
              <a:t>EVIDENCE / SOURCES</a:t>
            </a:r>
          </a:p>
          <a:p>
            <a:r>
              <a:t>K21: Kanhaiya, Kim, Im &amp; Heinz (2021), Accurate simulation of surfaces and interfaces of ten FCC metals and steel using Lennard–Jones potentials</a:t>
            </a:r>
          </a:p>
          <a:p>
            <a:r>
              <a:t>https://doi.org/10.1038/s41524-020-00478-1</a:t>
            </a:r>
          </a:p>
          <a:p>
            <a:r>
              <a:t>Scope: Original article Tables 1–5 and Supplementary Methods. Published results, not independently rerun here.</a:t>
            </a:r>
          </a:p>
          <a:p>
            <a:r>
              <a:t>DERIVED: Original derivation / explicitly illustrative visual</a:t>
            </a:r>
          </a:p>
          <a:p>
            <a:r>
              <a:t>Implemented workflow documentation / original derivation</a:t>
            </a:r>
          </a:p>
          <a:p>
            <a:r>
              <a:t>Scope: Mathematical definitions, ideal cell constructions and pedagogical illustrations. Not new material simulation evidence.</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Energy minimization changes coordinates, and sometimes cell degrees of freedom, to seek a local energy minimum. Convergence criteria can include energy changes and force thresholds. The result depends on the initial basin, constraints and algorithm; it need not be the global minimum. A converged minimizer can still be solving an inappropriate physical model or a wrongly terminated slab. Temperature-dependent observables generally require more than a static minimum. The schematic basin on this slide is an explanatory drawing with no numerical material trajectory behind it.</a:t>
            </a:r>
          </a:p>
          <a:p/>
          <a:p>
            <a:r>
              <a:t>EVIDENCE / SOURCES</a:t>
            </a:r>
          </a:p>
          <a:p>
            <a:r>
              <a:t>MD: LAMMPS documentation: fix nve and minimize</a:t>
            </a:r>
          </a:p>
          <a:p>
            <a:r>
              <a:t>https://docs.lammps.org/fix_nve.html</a:t>
            </a:r>
          </a:p>
          <a:p>
            <a:r>
              <a:t>Scope: Velocity-Verlet NVE integration; minimization reference https://docs.lammps.org/minimize.html.</a:t>
            </a:r>
          </a:p>
          <a:p>
            <a:r>
              <a:t>DERIVED: Original derivation / explicitly illustrative visual</a:t>
            </a:r>
          </a:p>
          <a:p>
            <a:r>
              <a:t>Implemented workflow documentation / original derivation</a:t>
            </a:r>
          </a:p>
          <a:p>
            <a:r>
              <a:t>Scope: Mathematical definitions, ideal cell constructions and pedagogical illustrations. Not new material simulation evidence.</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Molecular dynamics numerically integrates equations of motion. A common classical integrator is velocity Verlet. NVE, NVT and NPT ensembles address different constraints; thermostats and barostats affect how a target temperature and pressure are maintained. The FCC-metal paper used 1 fs steps and property-specific ensembles, described in its methods and SI. The embedded movie is prescribed analytical two-atom motion designed to show the force sign and different simulation operations. It does not integrate a Rh material trajectory, report a physical oscillation period or support a thermal prediction. Arrow direction follows the force sign; arrow length is clipped for display and is not a quantitative vector scale. A static poster remains visible if a presentation viewer cannot play the MP4.</a:t>
            </a:r>
          </a:p>
          <a:p/>
          <a:p>
            <a:r>
              <a:t>Readable equations and values:</a:t>
            </a:r>
          </a:p>
          <a:p>
            <a:r>
              <a:t>Mass of atom i times its second time derivative of position equals force on atom i: mi * d^2(ri)/dt^2 = Fi.</a:t>
            </a:r>
          </a:p>
          <a:p/>
          <a:p>
            <a:r>
              <a:t>EVIDENCE / SOURCES</a:t>
            </a:r>
          </a:p>
          <a:p>
            <a:r>
              <a:t>MD: LAMMPS documentation: fix nve and minimize</a:t>
            </a:r>
          </a:p>
          <a:p>
            <a:r>
              <a:t>https://docs.lammps.org/fix_nve.html</a:t>
            </a:r>
          </a:p>
          <a:p>
            <a:r>
              <a:t>Scope: Velocity-Verlet NVE integration; minimization reference https://docs.lammps.org/minimize.html.</a:t>
            </a:r>
          </a:p>
          <a:p>
            <a:r>
              <a:t>K21: Kanhaiya, Kim, Im &amp; Heinz (2021), Accurate simulation of surfaces and interfaces of ten FCC metals and steel using Lennard–Jones potentials</a:t>
            </a:r>
          </a:p>
          <a:p>
            <a:r>
              <a:t>https://doi.org/10.1038/s41524-020-00478-1</a:t>
            </a:r>
          </a:p>
          <a:p>
            <a:r>
              <a:t>Scope: Original article Tables 1–5 and Supplementary Methods. Published results, not independently rerun here.</a:t>
            </a:r>
          </a:p>
          <a:p/>
          <a:p>
            <a:r>
              <a:t>Media companion: model-walkthrough.mp4, .gif and -poster.png. Static visuals remain authoritative for interpretation.</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These formulas illustrate distinct measurement contracts. Density depends on composition and volume; a distribution such as g(r) requires normalization; the isothermal bulk modulus requires an appropriate pressure-volume derivative; a diffusion estimate requires a diffusive long-time regime and correct unwrapping. The MSD expression here assumes three-dimensional isotropic diffusion and must be adjusted for other settings. Static elastic constants, finite-temperature isothermal moduli and measured acoustic adiabatic moduli are not automatically interchangeable. No transport or g(r) result is generated for this deck. Report units, state, estimator, sampling and uncertainty with every actual number.</a:t>
            </a:r>
          </a:p>
          <a:p/>
          <a:p>
            <a:r>
              <a:t>Readable equations and values:</a:t>
            </a:r>
          </a:p>
          <a:p>
            <a:r>
              <a:t>Density = total mass / volume.</a:t>
            </a:r>
          </a:p>
          <a:p>
            <a:r>
              <a:t>Isothermal bulk modulus K = -V * (partial P / partial V) at fixed temperature.</a:t>
            </a:r>
          </a:p>
          <a:p>
            <a:r>
              <a:t>Three-dimensional isotropic diffusion D = long-time mean squared displacement / (6*t), in a diffusive regime.</a:t>
            </a:r>
          </a:p>
          <a:p/>
          <a:p>
            <a:r>
              <a:t>EVIDENCE / SOURCES</a:t>
            </a:r>
          </a:p>
          <a:p>
            <a:r>
              <a:t>K21: Kanhaiya, Kim, Im &amp; Heinz (2021), Accurate simulation of surfaces and interfaces of ten FCC metals and steel using Lennard–Jones potentials</a:t>
            </a:r>
          </a:p>
          <a:p>
            <a:r>
              <a:t>https://doi.org/10.1038/s41524-020-00478-1</a:t>
            </a:r>
          </a:p>
          <a:p>
            <a:r>
              <a:t>Scope: Original article Tables 1–5 and Supplementary Methods. Published results, not independently rerun here.</a:t>
            </a:r>
          </a:p>
          <a:p>
            <a:r>
              <a:t>DERIVED: Original derivation / explicitly illustrative visual</a:t>
            </a:r>
          </a:p>
          <a:p>
            <a:r>
              <a:t>Implemented workflow documentation / original derivation</a:t>
            </a:r>
          </a:p>
          <a:p>
            <a:r>
              <a:t>Scope: Mathematical definitions, ideal cell constructions and pedagogical illustrations. Not new material simulation evidence.</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paper compares unified and separated metal slabs with matched total atom counts and box dimensions using NVT simulations at 298.15 K. The energy difference is divided by the area of two newly created surfaces. The SI estimates the omitted entropy contribution to be small for these elemental-metal examples, within the stated experimental uncertainty. That approximation cannot be applied to every interface, adsorbate or temperature without justification. The display slab is an explanatory reconstruction rather than the actual research slab. Other geometries need their actual number of interfaces and area normalization, not a memorized universal factor of two.</a:t>
            </a:r>
          </a:p>
          <a:p/>
          <a:p>
            <a:r>
              <a:t>Readable equations and values:</a:t>
            </a:r>
          </a:p>
          <a:p>
            <a:r>
              <a:t>Surface energy gamma approximately equals (cleaved energy - unified energy) / (2*surface area), for two equivalent new surfaces under the stated assumptions.</a:t>
            </a:r>
          </a:p>
          <a:p/>
          <a:p>
            <a:r>
              <a:t>EVIDENCE / SOURCES</a:t>
            </a:r>
          </a:p>
          <a:p>
            <a:r>
              <a:t>K21: Kanhaiya, Kim, Im &amp; Heinz (2021), Accurate simulation of surfaces and interfaces of ten FCC metals and steel using Lennard–Jones potentials</a:t>
            </a:r>
          </a:p>
          <a:p>
            <a:r>
              <a:t>https://doi.org/10.1038/s41524-020-00478-1</a:t>
            </a:r>
          </a:p>
          <a:p>
            <a:r>
              <a:t>Scope: Original article Tables 1–5 and Supplementary Methods. Published results, not independently rerun here.</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 careful comparison reconciles experimental specimen, method, state and uncertainty with the model and estimator. The metal SI discusses the difference between polycrystalline experimental surface references and an ideal (111) face, and the small energy-versus-free-energy approximation. Table 5 includes multiple experimental mechanical references, so the deck identifies the selected ones instead of disguising them as a single definitive average. In the current IFF Agent workflow, primary-reference adoption precedes fitting and includes unresolved derivation rules or state definitions. An unexplained secondary number or a published model coefficient is not itself a primary experimental reference.</a:t>
            </a:r>
          </a:p>
          <a:p/>
          <a:p>
            <a:r>
              <a:t>EVIDENCE / SOURCES</a:t>
            </a:r>
          </a:p>
          <a:p>
            <a:r>
              <a:t>K21: Kanhaiya, Kim, Im &amp; Heinz (2021), Accurate simulation of surfaces and interfaces of ten FCC metals and steel using Lennard–Jones potentials</a:t>
            </a:r>
          </a:p>
          <a:p>
            <a:r>
              <a:t>https://doi.org/10.1038/s41524-020-00478-1</a:t>
            </a:r>
          </a:p>
          <a:p>
            <a:r>
              <a:t>Scope: Original article Tables 1–5 and Supplementary Methods. Published results, not independently rerun here.</a:t>
            </a:r>
          </a:p>
          <a:p>
            <a:r>
              <a:t>AGENT: IFF Agent workflow documentation (2026)</a:t>
            </a:r>
          </a:p>
          <a:p>
            <a:r>
              <a:t>Implemented workflow documentation / original derivation</a:t>
            </a:r>
          </a:p>
          <a:p>
            <a:r>
              <a:t>Scope: High-level explanation of the implemented evidence workflow and distinct model families. Implementation is separate from completion or scientific acceptance of a new package.</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paper assigns parameters from experimental density/lattice and surface-energy evidence. The Rh agreement shown here is therefore calibration agreement, not an independent validation score. The chart also shows Ca(alpha) and Sr(alpha) from Table 3 to make the published surface fits inspectable; all references and uncertainties are exactly transcribed. Table 2 contains five-cell lengths, so those lengths should not be misreported as single-cell lattice constants. The paper’s conditions are 298 K and atmospheric pressure for lattice calculations, with surface methods explained in the SI. These are published calculations; the deck does not claim a new rerun or fit.</a:t>
            </a:r>
          </a:p>
          <a:p/>
          <a:p>
            <a:r>
              <a:t>Readable equations and values:</a:t>
            </a:r>
          </a:p>
          <a:p>
            <a:r>
              <a:t>Rh five-cell lattice reference 19.016 angstrom; 12-6 result 19.016; 9-6 result 19.014.</a:t>
            </a:r>
          </a:p>
          <a:p>
            <a:r>
              <a:t>Rh (111) surface reference 2.64 +/- 0.02 J/m^2; both model results 2.643 J/m^2. These are calibration comparisons.</a:t>
            </a:r>
          </a:p>
          <a:p/>
          <a:p>
            <a:r>
              <a:t>EVIDENCE / SOURCES</a:t>
            </a:r>
          </a:p>
          <a:p>
            <a:r>
              <a:t>K21: Kanhaiya, Kim, Im &amp; Heinz (2021), Accurate simulation of surfaces and interfaces of ten FCC metals and steel using Lennard–Jones potentials</a:t>
            </a:r>
          </a:p>
          <a:p>
            <a:r>
              <a:t>https://doi.org/10.1038/s41524-020-00478-1</a:t>
            </a:r>
          </a:p>
          <a:p>
            <a:r>
              <a:t>Scope: Original article Tables 1–5 and Supplementary Methods. Published results, not independently rerun here.</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Kanhaiya et al. report Rh bulk modulus predictions of 258 GPa and 175 GPa for the two LJ families. We use the 276 GPa experimental entry marked reference d in Table 5; the same table also lists 270, 271 and 269 GPa from other references. Percent deviations on this slide are calculated against the selected 276 GPa reference, not copied from a universal benchmark. These mechanical properties were not the density/surface calibration targets. The paper explains limits of central-force pair models, including the elastic relation C12/C44=1 for the pair framework and material-dependent performance. Do not describe this as a formal blinded campaign or universal IFF validation. Kanhaiya et al. SI S7-S8 reports approximately ±3% reproducibility of calculated elastic moduli and agreement of small-strain Discover and LAMMPS E/K protocols within 0% to ±3% (strain 0.001-0.01). This is computational protocol repeatability, not accuracy against experiment, a statistical confidence interval or the error of a reserved-property prediction. The Rh deviations from the selected 276 GPa experimental entry remain -6.5% and -36.6%.</a:t>
            </a:r>
          </a:p>
          <a:p/>
          <a:p>
            <a:r>
              <a:t>Readable equations and values:</a:t>
            </a:r>
          </a:p>
          <a:p>
            <a:r>
              <a:t>Rh bulk modulus: selected experiment 276 GPa; 12-6 model 258 GPa (-6.5%); 9-6 model 175 GPa (-36.6%).</a:t>
            </a:r>
          </a:p>
          <a:p/>
          <a:p>
            <a:r>
              <a:t>EVIDENCE / SOURCES</a:t>
            </a:r>
          </a:p>
          <a:p>
            <a:r>
              <a:t>K21: Kanhaiya, Kim, Im &amp; Heinz (2021), Accurate simulation of surfaces and interfaces of ten FCC metals and steel using Lennard–Jones potentials</a:t>
            </a:r>
          </a:p>
          <a:p>
            <a:r>
              <a:t>https://doi.org/10.1038/s41524-020-00478-1</a:t>
            </a:r>
          </a:p>
          <a:p>
            <a:r>
              <a:t>Scope: Original article Tables 1–5 and Supplementary Methods. Published results, not independently rerun here.</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original supporting information explains charge assignments using pure-metal pair potentials and experimentally measured alloy formation evidence. Table S2 uses ±0.39e base charges for AlNi. The SI’s extended-Born discussion also reports a feasible Al charge range of approximately +0.39e to +0.5e under its assumptions, so a single charge value must not be presented as a uniquely measured electron population. The topology diagram is schematic, not a source coordinate file or a fitted lattice reconstruction. The original SI supports this binary-alloy example. No numerical main-paper defect comparison, universal alloy predictor or high-entropy-alloy performance is inferred.</a:t>
            </a:r>
          </a:p>
          <a:p/>
          <a:p>
            <a:r>
              <a:t>EVIDENCE / SOURCES</a:t>
            </a:r>
          </a:p>
          <a:p>
            <a:r>
              <a:t>L18: Liu et al. (2018), Understanding Chemical Bonding in Alloys and the Representation in Atomistic Simulations</a:t>
            </a:r>
          </a:p>
          <a:p>
            <a:r>
              <a:t>https://doi.org/10.1021/acs.jpcc.8b01891</a:t>
            </a:r>
          </a:p>
          <a:p>
            <a:r>
              <a:t>Scope: Claims here are grounded in original SI S15–S19 and publisher SI metadata; no main-paper numerical comparison is presented.</a:t>
            </a:r>
          </a:p>
          <a:p>
            <a:r>
              <a:t>L18SI: Liu et al. (2018), original Supporting Information, Tables S1–S2 and discussion S18–S19</a:t>
            </a:r>
          </a:p>
          <a:p>
            <a:r>
              <a:t>https://acs.figshare.com/articles/journal_contribution/Understanding_Chemical_Bonding_in_Alloys_and_the_Representation_in_Atomistic_Simulations/6531197</a:t>
            </a:r>
          </a:p>
          <a:p>
            <a:r>
              <a:t>Scope: Original diagrams/plots here are newly drawn from cited facts; copyrighted source figures and source PDFs are excluded from the website bundle.</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three plotted values are from Table S2 for a Ni vacancy. They correspond to redistribution into the first neighbor shell (100/0), into first and second shells (67/33), and into the second shell (0/100). The table describes the first option as most likely and lists the others as alternative charge hypotheses. Its heading explicitly calls the numbers raw defect formation energy in MM. A final thermodynamic defect quantity needs appropriate reservoirs, charge-state terms and conditions; this chart is not a fresh validation or a final vacancy-formation-energy benchmark. It shows why a chemically justified local assignment is consequential. The plot is newly drawn from table facts and reproduces no source figure.</a:t>
            </a:r>
          </a:p>
          <a:p/>
          <a:p>
            <a:r>
              <a:t>Readable equations and values:</a:t>
            </a:r>
          </a:p>
          <a:p>
            <a:r>
              <a:t>AlNi Ni-vacancy raw defect energies in eV: first/second-shell redistribution 100/0 -&gt; 5.49; 67/33 -&gt; 4.57; 0/100 -&gt; 2.59.</a:t>
            </a:r>
          </a:p>
          <a:p/>
          <a:p>
            <a:r>
              <a:t>EVIDENCE / SOURCES</a:t>
            </a:r>
          </a:p>
          <a:p>
            <a:r>
              <a:t>L18SI: Liu et al. (2018), original Supporting Information, Tables S1–S2 and discussion S18–S19</a:t>
            </a:r>
          </a:p>
          <a:p>
            <a:r>
              <a:t>https://acs.figshare.com/articles/journal_contribution/Understanding_Chemical_Bonding_in_Alloys_and_the_Representation_in_Atomistic_Simulations/6531197</a:t>
            </a:r>
          </a:p>
          <a:p>
            <a:r>
              <a:t>Scope: Original diagrams/plots here are newly drawn from cited facts; copyrighted source figures and source PDFs are excluded from the website bundle.</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implemented crystalline/ionic workflow separates primary reference selection, branch-specific fitting and independent evidence. Its fitting sequence adjusts the minimum-distance parameter to an adopted lattice reference and a common well-depth scale to adopted surface evidence, revisiting their coupling. Bulk modulus is reserved: it must not influence fit objectives, weights, parameter bounds, family selection or tuning. A failed reserved-property comparison restricts the claim. The FCC-metal literature example is separate from this implemented workflow; its non-fitted mechanical predictions were not rerun here.</a:t>
            </a:r>
          </a:p>
          <a:p/>
          <a:p>
            <a:r>
              <a:t>EVIDENCE / SOURCES</a:t>
            </a:r>
          </a:p>
          <a:p>
            <a:r>
              <a:t>K21: Kanhaiya, Kim, Im &amp; Heinz (2021), Accurate simulation of surfaces and interfaces of ten FCC metals and steel using Lennard–Jones potentials</a:t>
            </a:r>
          </a:p>
          <a:p>
            <a:r>
              <a:t>https://doi.org/10.1038/s41524-020-00478-1</a:t>
            </a:r>
          </a:p>
          <a:p>
            <a:r>
              <a:t>Scope: Original article Tables 1–5 and Supplementary Methods. Published results, not independently rerun here.</a:t>
            </a:r>
          </a:p>
          <a:p>
            <a:r>
              <a:t>AGENT: IFF Agent workflow documentation (2026)</a:t>
            </a:r>
          </a:p>
          <a:p>
            <a:r>
              <a:t>Implemented workflow documentation / original derivation</a:t>
            </a:r>
          </a:p>
          <a:p>
            <a:r>
              <a:t>Scope: High-level explanation of the implemented evidence workflow and distinct model families. Implementation is separate from completion or scientific acceptance of a new package.</a:t>
            </a:r>
          </a:p>
        </p:txBody>
      </p:sp>
      <p:sp>
        <p:nvSpPr>
          <p:cNvPr id="4" name="Slide Number Placeholder 3"/>
          <p:cNvSpPr>
            <a:spLocks noGrp="1"/>
          </p:cNvSpPr>
          <p:nvPr>
            <p:ph type="sldNum" idx="5" sz="quarter"/>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Changing model parameters, chemistry or functional form creates a new candidate. Test data that inform that change become development evidence; a fresh independent claim requires fresh evidence. The published 12-6 and 9-6 models are alternatives, not a temporal revision. The evidence movie reveals published comparisons before illustrating a possible new evidence contract. The implemented workflow reserves bulk modulus from fitting and family selection. No completed new revision or independent validation is claimed.</a:t>
            </a:r>
          </a:p>
          <a:p/>
          <a:p>
            <a:r>
              <a:t>EVIDENCE / SOURCES</a:t>
            </a:r>
          </a:p>
          <a:p>
            <a:r>
              <a:t>AGENT: IFF Agent workflow documentation (2026)</a:t>
            </a:r>
          </a:p>
          <a:p>
            <a:r>
              <a:t>Implemented workflow documentation / original derivation</a:t>
            </a:r>
          </a:p>
          <a:p>
            <a:r>
              <a:t>Scope: High-level explanation of the implemented evidence workflow and distinct model families. Implementation is separate from completion or scientific acceptance of a new package.</a:t>
            </a:r>
          </a:p>
          <a:p>
            <a:r>
              <a:t>DERIVED: Original derivation / explicitly illustrative visual</a:t>
            </a:r>
          </a:p>
          <a:p>
            <a:r>
              <a:t>Implemented workflow documentation / original derivation</a:t>
            </a:r>
          </a:p>
          <a:p>
            <a:r>
              <a:t>Scope: Mathematical definitions, ideal cell constructions and pedagogical illustrations. Not new material simulation evidence.</a:t>
            </a:r>
          </a:p>
          <a:p/>
          <a:p>
            <a:r>
              <a:t>Media companion: evidence-walkthrough.mp4, .gif and -poster.png. Static visuals remain authoritative for interpretation.</a:t>
            </a:r>
          </a:p>
        </p:txBody>
      </p:sp>
      <p:sp>
        <p:nvSpPr>
          <p:cNvPr id="4" name="Slide Number Placeholder 3"/>
          <p:cNvSpPr>
            <a:spLocks noGrp="1"/>
          </p:cNvSpPr>
          <p:nvPr>
            <p:ph type="sldNum" idx="5" sz="quarter"/>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IFF Agent implementation connects intake, primary references, model assignment, a bounded fit/test contract, calculation and fitting, independent checks, exact export readback, and scientific review. It keeps CHARMM/AMBER, CVFF/OPLS, PCFF and PCFF-HQ as distinct model-family branches, preserving the potential of each family, coefficients, radius, mixing and export conventions. Runnable software and numerical execution do not establish correct chemical assignment or acceptance of a new scientific package.</a:t>
            </a:r>
          </a:p>
          <a:p/>
          <a:p>
            <a:r>
              <a:t>EVIDENCE / SOURCES</a:t>
            </a:r>
          </a:p>
          <a:p>
            <a:r>
              <a:t>AGENT: IFF Agent workflow documentation (2026)</a:t>
            </a:r>
          </a:p>
          <a:p>
            <a:r>
              <a:t>Implemented workflow documentation / original derivation</a:t>
            </a:r>
          </a:p>
          <a:p>
            <a:r>
              <a:t>Scope: High-level explanation of the implemented evidence workflow and distinct model families. Implementation is separate from completion or scientific acceptance of a new package.</a:t>
            </a:r>
          </a:p>
        </p:txBody>
      </p:sp>
      <p:sp>
        <p:nvSpPr>
          <p:cNvPr id="4" name="Slide Number Placeholder 3"/>
          <p:cNvSpPr>
            <a:spLocks noGrp="1"/>
          </p:cNvSpPr>
          <p:nvPr>
            <p:ph type="sldNum" idx="5" sz="quarter"/>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implemented workflow records reference selection, consequential charge/model choices, bounded fit/test rules and scientific adoption of an exact reviewed export. Family-specific conventions and neutrality remain explicit. Changes to references, chemistry or scientific scope require the relevant decision to be revisited. This explains the workflow design and implementation; it does not establish that a new material package has completed fitting, independent validation or adoption.</a:t>
            </a:r>
          </a:p>
          <a:p/>
          <a:p>
            <a:r>
              <a:t>EVIDENCE / SOURCES</a:t>
            </a:r>
          </a:p>
          <a:p>
            <a:r>
              <a:t>AGENT: IFF Agent workflow documentation (2026)</a:t>
            </a:r>
          </a:p>
          <a:p>
            <a:r>
              <a:t>Implemented workflow documentation / original derivation</a:t>
            </a:r>
          </a:p>
          <a:p>
            <a:r>
              <a:t>Scope: High-level explanation of the implemented evidence workflow and distinct model families. Implementation is separate from completion or scientific acceptance of a new package.</a:t>
            </a:r>
          </a:p>
        </p:txBody>
      </p:sp>
      <p:sp>
        <p:nvSpPr>
          <p:cNvPr id="4" name="Slide Number Placeholder 3"/>
          <p:cNvSpPr>
            <a:spLocks noGrp="1"/>
          </p:cNvSpPr>
          <p:nvPr>
            <p:ph type="sldNum" idx="5" sz="quarter"/>
          </p:nvPr>
        </p:nvSpPr>
        <p:spPr/>
      </p:sp>
    </p:spTree>
  </p:cSld>
  <p:clrMapOvr>
    <a:masterClrMapping/>
  </p:clrMapOvr>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An illustrative input brief names composition, phase, interface, thermodynamic state, intended observable, primary references and structural origin. The expected dossier contains family-specific coefficients and conventions, source-grounded geometry, runnable inputs, calibration lineage, independent predictions, uncertainty, export readback and supported scope. It describes the implemented input/output contract and does not present a completed new scientific package.</a:t>
            </a:r>
          </a:p>
          <a:p/>
          <a:p>
            <a:r>
              <a:t>EVIDENCE / SOURCES</a:t>
            </a:r>
          </a:p>
          <a:p>
            <a:r>
              <a:t>AGENT: IFF Agent workflow documentation (2026)</a:t>
            </a:r>
          </a:p>
          <a:p>
            <a:r>
              <a:t>Implemented workflow documentation / original derivation</a:t>
            </a:r>
          </a:p>
          <a:p>
            <a:r>
              <a:t>Scope: High-level explanation of the implemented evidence workflow and distinct model families. Implementation is separate from completion or scientific acceptance of a new package.</a:t>
            </a:r>
          </a:p>
        </p:txBody>
      </p:sp>
      <p:sp>
        <p:nvSpPr>
          <p:cNvPr id="4" name="Slide Number Placeholder 3"/>
          <p:cNvSpPr>
            <a:spLocks noGrp="1"/>
          </p:cNvSpPr>
          <p:nvPr>
            <p:ph type="sldNum" idx="5" sz="quarter"/>
          </p:nvPr>
        </p:nvSpPr>
        <p:spPr/>
      </p:sp>
    </p:spTree>
  </p:cSld>
  <p:clrMapOvr>
    <a:masterClrMapping/>
  </p:clrMapOvr>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Numerical execution and engineering checks do not establish scientific acceptance. A package needs adopted references and model choices, calibration evidence, independent validation, convergence, exact export readback and scientific review. The resulting claim may be qualified, limited or withheld. This describes an evidence standard and establishes no new accepted package.</a:t>
            </a:r>
          </a:p>
          <a:p/>
          <a:p>
            <a:r>
              <a:t>EVIDENCE / SOURCES</a:t>
            </a:r>
          </a:p>
          <a:p>
            <a:r>
              <a:t>AGENT: IFF Agent workflow documentation (2026)</a:t>
            </a:r>
          </a:p>
          <a:p>
            <a:r>
              <a:t>Implemented workflow documentation / original derivation</a:t>
            </a:r>
          </a:p>
          <a:p>
            <a:r>
              <a:t>Scope: High-level explanation of the implemented evidence workflow and distinct model families. Implementation is separate from completion or scientific acceptance of a new package.</a:t>
            </a:r>
          </a:p>
        </p:txBody>
      </p:sp>
      <p:sp>
        <p:nvSpPr>
          <p:cNvPr id="4" name="Slide Number Placeholder 3"/>
          <p:cNvSpPr>
            <a:spLocks noGrp="1"/>
          </p:cNvSpPr>
          <p:nvPr>
            <p:ph type="sldNum" idx="5" sz="quarter"/>
          </p:nvPr>
        </p:nvSpPr>
        <p:spPr/>
      </p:sp>
    </p:spTree>
  </p:cSld>
  <p:clrMapOvr>
    <a:masterClrMapping/>
  </p:clrMapOvr>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Classical potentials, DFT and MLIPs are useful for different questions. IFF is a classical framework with specific supported chemistry and conventions. DFT provides electronic-structure calculations but depends on the chosen functional and numerical setup; it is not an infallible experiment. An MLIP learns from data and can provide a rich potential representation, but coverage, extrapolation and calibration to the intended observable remain consequential. MACE is cited as a primary learned-potential example, not a claim that a particular released model is suitable for Rh or a general alloy. No unmatched atom-count, hardware, time-to-solution or accuracy benchmark is presented.</a:t>
            </a:r>
          </a:p>
          <a:p/>
          <a:p>
            <a:r>
              <a:t>EVIDENCE / SOURCES</a:t>
            </a:r>
          </a:p>
          <a:p>
            <a:r>
              <a:t>K21: Kanhaiya, Kim, Im &amp; Heinz (2021), Accurate simulation of surfaces and interfaces of ten FCC metals and steel using Lennard–Jones potentials</a:t>
            </a:r>
          </a:p>
          <a:p>
            <a:r>
              <a:t>https://doi.org/10.1038/s41524-020-00478-1</a:t>
            </a:r>
          </a:p>
          <a:p>
            <a:r>
              <a:t>Scope: Original article Tables 1–5 and Supplementary Methods. Published results, not independently rerun here.</a:t>
            </a:r>
          </a:p>
          <a:p>
            <a:r>
              <a:t>MACE: Batatia et al. (2022), MACE: Higher Order Equivariant Message Passing Neural Networks for Fast and Accurate Force Fields</a:t>
            </a:r>
          </a:p>
          <a:p>
            <a:r>
              <a:t>https://arxiv.org/abs/2206.07697</a:t>
            </a:r>
          </a:p>
          <a:p>
            <a:r>
              <a:t>Scope: A primary example of learned interatomic potentials; no transfer claim or universal benchmark ranking.</a:t>
            </a:r>
          </a:p>
        </p:txBody>
      </p:sp>
      <p:sp>
        <p:nvSpPr>
          <p:cNvPr id="4" name="Slide Number Placeholder 3"/>
          <p:cNvSpPr>
            <a:spLocks noGrp="1"/>
          </p:cNvSpPr>
          <p:nvPr>
            <p:ph type="sldNum" idx="5" sz="quarter"/>
          </p:nvPr>
        </p:nvSpPr>
        <p:spPr/>
      </p:sp>
    </p:spTree>
  </p:cSld>
  <p:clrMapOvr>
    <a:masterClrMapping/>
  </p:clrMapOvr>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 full loop should be authored around the actual material question rather than require every available method. Electronic calculations may inform a charge or chemical hypothesis; classical models or MLIPs may enable larger sampling; experiments define and test a physically meaningful target. Each method enters only if it can change a decision and can be checked against a credible baseline. Data used to improve a model are development evidence, while a fresh test supports the next independent claim.</a:t>
            </a:r>
          </a:p>
          <a:p/>
          <a:p>
            <a:r>
              <a:t>EVIDENCE / SOURCES</a:t>
            </a:r>
          </a:p>
          <a:p>
            <a:r>
              <a:t>AGENT: IFF Agent workflow documentation (2026)</a:t>
            </a:r>
          </a:p>
          <a:p>
            <a:r>
              <a:t>Implemented workflow documentation / original derivation</a:t>
            </a:r>
          </a:p>
          <a:p>
            <a:r>
              <a:t>Scope: High-level explanation of the implemented evidence workflow and distinct model families. Implementation is separate from completion or scientific acceptance of a new package.</a:t>
            </a:r>
          </a:p>
          <a:p>
            <a:r>
              <a:t>DERIVED: Original derivation / explicitly illustrative visual</a:t>
            </a:r>
          </a:p>
          <a:p>
            <a:r>
              <a:t>Implemented workflow documentation / original derivation</a:t>
            </a:r>
          </a:p>
          <a:p>
            <a:r>
              <a:t>Scope: Mathematical definitions, ideal cell constructions and pedagogical illustrations. Not new material simulation evidence.</a:t>
            </a:r>
          </a:p>
        </p:txBody>
      </p:sp>
      <p:sp>
        <p:nvSpPr>
          <p:cNvPr id="4" name="Slide Number Placeholder 3"/>
          <p:cNvSpPr>
            <a:spLocks noGrp="1"/>
          </p:cNvSpPr>
          <p:nvPr>
            <p:ph type="sldNum" idx="5" sz="quarter"/>
          </p:nvPr>
        </p:nvSpPr>
        <p:spPr/>
      </p:sp>
    </p:spTree>
  </p:cSld>
  <p:clrMapOvr>
    <a:masterClrMapping/>
  </p:clrMapOvr>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 useful material brief identifies composition, phase, interface, the decision to be changed, an observable, primary experimental evidence and a defined state. After fitting and independent scientific qualification, a dossier should identify the exact model, reproducible predictions, uncertainty, failures and restrictions. This is an evidence standard, with educational literature examples in this presentation; it is not a promise of a currently accepted new parameterization.</a:t>
            </a:r>
          </a:p>
          <a:p/>
          <a:p>
            <a:r>
              <a:t>EVIDENCE / SOURCES</a:t>
            </a:r>
          </a:p>
          <a:p>
            <a:r>
              <a:t>AGENT: IFF Agent workflow documentation (2026)</a:t>
            </a:r>
          </a:p>
          <a:p>
            <a:r>
              <a:t>Implemented workflow documentation / original derivation</a:t>
            </a:r>
          </a:p>
          <a:p>
            <a:r>
              <a:t>Scope: High-level explanation of the implemented evidence workflow and distinct model families. Implementation is separate from completion or scientific acceptance of a new package.</a:t>
            </a:r>
          </a:p>
          <a:p>
            <a:r>
              <a:t>DERIVED: Original derivation / explicitly illustrative visual</a:t>
            </a:r>
          </a:p>
          <a:p>
            <a:r>
              <a:t>Implemented workflow documentation / original derivation</a:t>
            </a:r>
          </a:p>
          <a:p>
            <a:r>
              <a:t>Scope: Mathematical definitions, ideal cell constructions and pedagogical illustrations. Not new material simulation evidence.</a:t>
            </a:r>
          </a:p>
        </p:txBody>
      </p:sp>
      <p:sp>
        <p:nvSpPr>
          <p:cNvPr id="4" name="Slide Number Placeholder 3"/>
          <p:cNvSpPr>
            <a:spLocks noGrp="1"/>
          </p:cNvSpPr>
          <p:nvPr>
            <p:ph type="sldNum" idx="5" sz="quarter"/>
          </p:nvPr>
        </p:nvSpPr>
        <p:spPr/>
      </p:sp>
    </p:spTree>
  </p:cSld>
  <p:clrMapOvr>
    <a:masterClrMapping/>
  </p:clrMapOvr>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two Lennard–Jones expressions follow Kanhaiya et al. equations 1 and 2 after renaming their equilibrium-distance sigma to Rmin. Both have minimum −epsilon at Rmin, but their curvature and repulsive shape differ. The Coulomb expression is a generic pair expression; periodic electrostatics requires the actual summation and boundary convention, and a dielectric factor must not be inserted without defining it. Bonded terms, cross terms, mixing rules, exclusions, units and cutoffs depend on the chosen force-field family. These equations alone do not define a runnable or qualified parameter package.</a:t>
            </a:r>
          </a:p>
          <a:p/>
          <a:p>
            <a:r>
              <a:t>Readable equations and values:</a:t>
            </a:r>
          </a:p>
          <a:p>
            <a:r>
              <a:t>12-6: U = epsilon * ((Rmin/r)^12 - 2*(Rmin/r)^6).</a:t>
            </a:r>
          </a:p>
          <a:p>
            <a:r>
              <a:t>9-6: U = epsilon * (2*(Rmin/r)^9 - 3*(Rmin/r)^6).</a:t>
            </a:r>
          </a:p>
          <a:p>
            <a:r>
              <a:t>Electrostatic pair energy Uij = qi*qj / (4*pi*epsilon0*epsilon_r*rij); actual long-range convention must be defined.</a:t>
            </a:r>
          </a:p>
          <a:p>
            <a:r>
              <a:t>Force Fi = -gradient_i(U); mass mi * acceleration_i = Fi.</a:t>
            </a:r>
          </a:p>
          <a:p/>
          <a:p>
            <a:r>
              <a:t>EVIDENCE / SOURCES</a:t>
            </a:r>
          </a:p>
          <a:p>
            <a:r>
              <a:t>K21: Kanhaiya, Kim, Im &amp; Heinz (2021), Accurate simulation of surfaces and interfaces of ten FCC metals and steel using Lennard–Jones potentials</a:t>
            </a:r>
          </a:p>
          <a:p>
            <a:r>
              <a:t>https://doi.org/10.1038/s41524-020-00478-1</a:t>
            </a:r>
          </a:p>
          <a:p>
            <a:r>
              <a:t>Scope: Original article Tables 1–5 and Supplementary Methods. Published results, not independently rerun here.</a:t>
            </a:r>
          </a:p>
          <a:p>
            <a:r>
              <a:t>LJ: LAMMPS documentation: lj/cut interaction convention</a:t>
            </a:r>
          </a:p>
          <a:p>
            <a:r>
              <a:t>https://docs.lammps.org/pair_lj.html</a:t>
            </a:r>
          </a:p>
          <a:p>
            <a:r>
              <a:t>Scope: Engine convention: U=4epsilon[(sigma/r)^12-(sigma/r)^6].</a:t>
            </a:r>
          </a:p>
          <a:p>
            <a:r>
              <a:t>DERIVED: Original derivation / explicitly illustrative visual</a:t>
            </a:r>
          </a:p>
          <a:p>
            <a:r>
              <a:t>Implemented workflow documentation / original derivation</a:t>
            </a:r>
          </a:p>
          <a:p>
            <a:r>
              <a:t>Scope: Mathematical definitions, ideal cell constructions and pedagogical illustrations. Not new material simulation evidence.</a:t>
            </a:r>
          </a:p>
        </p:txBody>
      </p:sp>
      <p:sp>
        <p:nvSpPr>
          <p:cNvPr id="4" name="Slide Number Placeholder 3"/>
          <p:cNvSpPr>
            <a:spLocks noGrp="1"/>
          </p:cNvSpPr>
          <p:nvPr>
            <p:ph type="sldNum" idx="5" sz="quarter"/>
          </p:nvPr>
        </p:nvSpPr>
        <p:spPr/>
      </p:sp>
    </p:spTree>
  </p:cSld>
  <p:clrMapOvr>
    <a:masterClrMapping/>
  </p:clrMapOvr>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appendix reproduces the selected Ca, Rh and Sr table entries in a native editable table and bar chart. Lattice values are lengths for five conventional unit cells (5a), not single-cell constants. Surface-energy references and uncertainties come from Table 3. Bulk moduli use the explicitly selected Table 5 experimental entries: Ca 20 GPa (reference b), Rh 276 GPa (reference d), Sr 12.0 GPa (references c,d). Additional experimental entries are retained in the article; the deck does not average or discard them. Table 5 predictions use the authors’ mechanical procedure, so protocol and state equivalence need scrutiny before a new material claim. No new model tuning or simulation occurred. Kanhaiya et al. SI S7-S8 reports approximately ±3% reproducibility of calculated elastic moduli and agreement of small-strain Discover and LAMMPS E/K protocols within 0% to ±3% (strain 0.001-0.01). This is computational protocol repeatability, not accuracy against experiment, a statistical confidence interval or the error of a reserved-property prediction. The Rh deviations from the selected 276 GPa experimental entry remain -6.5% and -36.6%.</a:t>
            </a:r>
          </a:p>
          <a:p/>
          <a:p>
            <a:r>
              <a:t>Readable equations and values:</a:t>
            </a:r>
          </a:p>
          <a:p>
            <a:r>
              <a:t>Ca (α): five-cell lattice, experiment / 12-6 / 9-6 = 27.942 / 27.947 / 27.953 angstrom; surface energy, experiment +/- uncertainty / 12-6 / 9-6 = 0.492 +/- 0.01 / 0.49 / 0.49 J/m^2; bulk modulus, selected experiment / 12-6 / 9-6 = 20 / 30 / 21 GPa.</a:t>
            </a:r>
          </a:p>
          <a:p>
            <a:r>
              <a:t>Rh: five-cell lattice, experiment / 12-6 / 9-6 = 19.016 / 19.016 / 19.014 angstrom; surface energy, experiment +/- uncertainty / 12-6 / 9-6 = 2.64 +/- 0.02 / 2.643 / 2.643 J/m^2; bulk modulus, selected experiment / 12-6 / 9-6 = 276 / 258 / 175 GPa.</a:t>
            </a:r>
          </a:p>
          <a:p>
            <a:r>
              <a:t>Sr (α): five-cell lattice, experiment / 12-6 / 9-6 = 30.42 / 30.423 / 30.421 angstrom; surface energy, experiment +/- uncertainty / 12-6 / 9-6 = 0.41 +/- 0.01 / 0.411 / 0.41 J/m^2; bulk modulus, selected experiment / 12-6 / 9-6 = 12 / 24 / 16 GPa.</a:t>
            </a:r>
          </a:p>
          <a:p/>
          <a:p>
            <a:r>
              <a:t>EVIDENCE / SOURCES</a:t>
            </a:r>
          </a:p>
          <a:p>
            <a:r>
              <a:t>K21: Kanhaiya, Kim, Im &amp; Heinz (2021), Accurate simulation of surfaces and interfaces of ten FCC metals and steel using Lennard–Jones potentials</a:t>
            </a:r>
          </a:p>
          <a:p>
            <a:r>
              <a:t>https://doi.org/10.1038/s41524-020-00478-1</a:t>
            </a:r>
          </a:p>
          <a:p>
            <a:r>
              <a:t>Scope: Original article Tables 1–5 and Supplementary Methods. Published results, not independently rerun here.</a:t>
            </a:r>
          </a:p>
        </p:txBody>
      </p:sp>
      <p:sp>
        <p:nvSpPr>
          <p:cNvPr id="4" name="Slide Number Placeholder 3"/>
          <p:cNvSpPr>
            <a:spLocks noGrp="1"/>
          </p:cNvSpPr>
          <p:nvPr>
            <p:ph type="sldNum" idx="5" sz="quarter"/>
          </p:nvPr>
        </p:nvSpPr>
        <p:spPr/>
      </p:sp>
    </p:spTree>
  </p:cSld>
  <p:clrMapOvr>
    <a:masterClrMapping/>
  </p:clrMapOvr>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 plotted error bar can represent experimental uncertainty, sampling variation or a confidence interval; label which one it is. The calibration chart uses only the source-reported experimental uncertainties. It does not invent simulation error bars from rounded table values. Published model predictions are transcribed at their reported precision. Numerical convergence and systematic model error are different from statistical repeatability. For the ideal geometry and explanatory animations in this bundle, there is no sampling uncertainty because they are constructions rather than a measured simulation campaign. A held-out error does not become less important because a run is reproducible. Kanhaiya et al. SI S7-S8 reports approximately ±3% reproducibility of calculated elastic moduli and agreement of small-strain Discover and LAMMPS E/K protocols within 0% to ±3% (strain 0.001-0.01). This is computational protocol repeatability, not accuracy against experiment, a statistical confidence interval or the error of a reserved-property prediction. The Rh deviations from the selected 276 GPa experimental entry remain -6.5% and -36.6%.</a:t>
            </a:r>
          </a:p>
          <a:p/>
          <a:p>
            <a:r>
              <a:t>EVIDENCE / SOURCES</a:t>
            </a:r>
          </a:p>
          <a:p>
            <a:r>
              <a:t>K21: Kanhaiya, Kim, Im &amp; Heinz (2021), Accurate simulation of surfaces and interfaces of ten FCC metals and steel using Lennard–Jones potentials</a:t>
            </a:r>
          </a:p>
          <a:p>
            <a:r>
              <a:t>https://doi.org/10.1038/s41524-020-00478-1</a:t>
            </a:r>
          </a:p>
          <a:p>
            <a:r>
              <a:t>Scope: Original article Tables 1–5 and Supplementary Methods. Published results, not independently rerun here.</a:t>
            </a:r>
          </a:p>
          <a:p>
            <a:r>
              <a:t>AGENT: IFF Agent workflow documentation (2026)</a:t>
            </a:r>
          </a:p>
          <a:p>
            <a:r>
              <a:t>Implemented workflow documentation / original derivation</a:t>
            </a:r>
          </a:p>
          <a:p>
            <a:r>
              <a:t>Scope: High-level explanation of the implemented evidence workflow and distinct model families. Implementation is separate from completion or scientific acceptance of a new package.</a:t>
            </a:r>
          </a:p>
          <a:p>
            <a:r>
              <a:t>DERIVED: Original derivation / explicitly illustrative visual</a:t>
            </a:r>
          </a:p>
          <a:p>
            <a:r>
              <a:t>Implemented workflow documentation / original derivation</a:t>
            </a:r>
          </a:p>
          <a:p>
            <a:r>
              <a:t>Scope: Mathematical definitions, ideal cell constructions and pedagogical illustrations. Not new material simulation evidence.</a:t>
            </a:r>
          </a:p>
        </p:txBody>
      </p:sp>
      <p:sp>
        <p:nvSpPr>
          <p:cNvPr id="4" name="Slide Number Placeholder 3"/>
          <p:cNvSpPr>
            <a:spLocks noGrp="1"/>
          </p:cNvSpPr>
          <p:nvPr>
            <p:ph type="sldNum" idx="5" sz="quarter"/>
          </p:nvPr>
        </p:nvSpPr>
        <p:spPr/>
      </p:sp>
    </p:spTree>
  </p:cSld>
  <p:clrMapOvr>
    <a:masterClrMapping/>
  </p:clrMapOvr>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manifest retains primary source locators and evidence classifications. Kanhaiya et al., current SI and corrected supplementary geometry support the metal example. The author correction restored missing geometry and scripts. The original Liu SI supports the binary-alloy example; only its numerical results are used, with no copied figures. LAMMPS supports engine conventions, MACE the learned-potential role. The IFF Agent section explains its implemented workflow; it supplies no new package validation.</a:t>
            </a:r>
          </a:p>
          <a:p/>
          <a:p>
            <a:r>
              <a:t>EVIDENCE / SOURCES</a:t>
            </a:r>
          </a:p>
          <a:p>
            <a:r>
              <a:t>K21: Kanhaiya, Kim, Im &amp; Heinz (2021), Accurate simulation of surfaces and interfaces of ten FCC metals and steel using Lennard–Jones potentials</a:t>
            </a:r>
          </a:p>
          <a:p>
            <a:r>
              <a:t>https://doi.org/10.1038/s41524-020-00478-1</a:t>
            </a:r>
          </a:p>
          <a:p>
            <a:r>
              <a:t>Scope: Original article Tables 1–5 and Supplementary Methods. Published results, not independently rerun here.</a:t>
            </a:r>
          </a:p>
          <a:p>
            <a:r>
              <a:t>K21C: Kanhaiya et al. (2021), Author Correction</a:t>
            </a:r>
          </a:p>
          <a:p>
            <a:r>
              <a:t>https://doi.org/10.1038/s41524-021-00576-8</a:t>
            </a:r>
          </a:p>
          <a:p>
            <a:r>
              <a:t>Scope: Corrects missing unit-cell and script files in Supplementary Data; no reported numerical table correction.</a:t>
            </a:r>
          </a:p>
          <a:p>
            <a:r>
              <a:t>L18: Liu et al. (2018), Understanding Chemical Bonding in Alloys and the Representation in Atomistic Simulations</a:t>
            </a:r>
          </a:p>
          <a:p>
            <a:r>
              <a:t>https://doi.org/10.1021/acs.jpcc.8b01891</a:t>
            </a:r>
          </a:p>
          <a:p>
            <a:r>
              <a:t>Scope: Claims here are grounded in original SI S15–S19 and publisher SI metadata; no main-paper numerical comparison is presented.</a:t>
            </a:r>
          </a:p>
          <a:p>
            <a:r>
              <a:t>L18SI: Liu et al. (2018), original Supporting Information, Tables S1–S2 and discussion S18–S19</a:t>
            </a:r>
          </a:p>
          <a:p>
            <a:r>
              <a:t>https://acs.figshare.com/articles/journal_contribution/Understanding_Chemical_Bonding_in_Alloys_and_the_Representation_in_Atomistic_Simulations/6531197</a:t>
            </a:r>
          </a:p>
          <a:p>
            <a:r>
              <a:t>Scope: Original diagrams/plots here are newly drawn from cited facts; copyrighted source figures and source PDFs are excluded from the website bundle.</a:t>
            </a:r>
          </a:p>
          <a:p>
            <a:r>
              <a:t>LJ: LAMMPS documentation: lj/cut interaction convention</a:t>
            </a:r>
          </a:p>
          <a:p>
            <a:r>
              <a:t>https://docs.lammps.org/pair_lj.html</a:t>
            </a:r>
          </a:p>
          <a:p>
            <a:r>
              <a:t>Scope: Engine convention: U=4epsilon[(sigma/r)^12-(sigma/r)^6].</a:t>
            </a:r>
          </a:p>
          <a:p>
            <a:r>
              <a:t>MD: LAMMPS documentation: fix nve and minimize</a:t>
            </a:r>
          </a:p>
          <a:p>
            <a:r>
              <a:t>https://docs.lammps.org/fix_nve.html</a:t>
            </a:r>
          </a:p>
          <a:p>
            <a:r>
              <a:t>Scope: Velocity-Verlet NVE integration; minimization reference https://docs.lammps.org/minimize.html.</a:t>
            </a:r>
          </a:p>
          <a:p>
            <a:r>
              <a:t>MACE: Batatia et al. (2022), MACE: Higher Order Equivariant Message Passing Neural Networks for Fast and Accurate Force Fields</a:t>
            </a:r>
          </a:p>
          <a:p>
            <a:r>
              <a:t>https://arxiv.org/abs/2206.07697</a:t>
            </a:r>
          </a:p>
          <a:p>
            <a:r>
              <a:t>Scope: A primary example of learned interatomic potentials; no transfer claim or universal benchmark ranking.</a:t>
            </a:r>
          </a:p>
          <a:p>
            <a:r>
              <a:t>AGENT: IFF Agent workflow documentation (2026)</a:t>
            </a:r>
          </a:p>
          <a:p>
            <a:r>
              <a:t>Implemented workflow documentation / original derivation</a:t>
            </a:r>
          </a:p>
          <a:p>
            <a:r>
              <a:t>Scope: High-level explanation of the implemented evidence workflow and distinct model families. Implementation is separate from completion or scientific acceptance of a new package.</a:t>
            </a:r>
          </a:p>
        </p:txBody>
      </p:sp>
      <p:sp>
        <p:nvSpPr>
          <p:cNvPr id="4" name="Slide Number Placeholder 3"/>
          <p:cNvSpPr>
            <a:spLocks noGrp="1"/>
          </p:cNvSpPr>
          <p:nvPr>
            <p:ph type="sldNum" idx="5" sz="quarter"/>
          </p:nvPr>
        </p:nvSpPr>
        <p:spPr/>
      </p:sp>
    </p:spTree>
  </p:cSld>
  <p:clrMapOvr>
    <a:masterClrMapping/>
  </p:clrMapOvr>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 additional reuse license is granted for original visuals, media, prose or authoring code. Third-party material retains its actual license and source attribution. The corrected Rh source CAR files and Kanhaiya article are CC BY 4.0; Liu SI is CC BY-NC 4.0 and is linked rather than distributed. The plots redraw attributed numerical facts and reproduce no source figures. Source-derived ideal geometry and prescribed motion are educational constructions. Published results were not rerun, and this presentation establishes no new materials trajectory, fitted parameter package or scientific adoption. Native Microsoft PowerPoint playback, other browser engines and remote delivery remain unverified.</a:t>
            </a:r>
          </a:p>
          <a:p/>
          <a:p>
            <a:r>
              <a:t>EVIDENCE / SOURCES</a:t>
            </a:r>
          </a:p>
          <a:p>
            <a:r>
              <a:t>K21: Kanhaiya, Kim, Im &amp; Heinz (2021), Accurate simulation of surfaces and interfaces of ten FCC metals and steel using Lennard–Jones potentials</a:t>
            </a:r>
          </a:p>
          <a:p>
            <a:r>
              <a:t>https://doi.org/10.1038/s41524-020-00478-1</a:t>
            </a:r>
          </a:p>
          <a:p>
            <a:r>
              <a:t>Scope: Original article Tables 1–5 and Supplementary Methods. Published results, not independently rerun here.</a:t>
            </a:r>
          </a:p>
          <a:p>
            <a:r>
              <a:t>K21C: Kanhaiya et al. (2021), Author Correction</a:t>
            </a:r>
          </a:p>
          <a:p>
            <a:r>
              <a:t>https://doi.org/10.1038/s41524-021-00576-8</a:t>
            </a:r>
          </a:p>
          <a:p>
            <a:r>
              <a:t>Scope: Corrects missing unit-cell and script files in Supplementary Data; no reported numerical table correction.</a:t>
            </a:r>
          </a:p>
          <a:p>
            <a:r>
              <a:t>L18SI: Liu et al. (2018), original Supporting Information, Tables S1–S2 and discussion S18–S19</a:t>
            </a:r>
          </a:p>
          <a:p>
            <a:r>
              <a:t>https://acs.figshare.com/articles/journal_contribution/Understanding_Chemical_Bonding_in_Alloys_and_the_Representation_in_Atomistic_Simulations/6531197</a:t>
            </a:r>
          </a:p>
          <a:p>
            <a:r>
              <a:t>Scope: Original diagrams/plots here are newly drawn from cited facts; copyrighted source figures and source PDFs are excluded from the website bundle.</a:t>
            </a:r>
          </a:p>
          <a:p>
            <a:r>
              <a:t>AGENT: IFF Agent workflow documentation (2026)</a:t>
            </a:r>
          </a:p>
          <a:p>
            <a:r>
              <a:t>Implemented workflow documentation / original derivation</a:t>
            </a:r>
          </a:p>
          <a:p>
            <a:r>
              <a:t>Scope: High-level explanation of the implemented evidence workflow and distinct model families. Implementation is separate from completion or scientific acceptance of a new package.</a:t>
            </a:r>
          </a:p>
          <a:p>
            <a:r>
              <a:t>DERIVED: Original derivation / explicitly illustrative visual</a:t>
            </a:r>
          </a:p>
          <a:p>
            <a:r>
              <a:t>Implemented workflow documentation / original derivation</a:t>
            </a:r>
          </a:p>
          <a:p>
            <a:r>
              <a:t>Scope: Mathematical definitions, ideal cell constructions and pedagogical illustrations. Not new material simulation evidence.</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microsoft.com/office/2007/relationships/media" Target="../media/media1.mp4"/><Relationship Id="rId3" Type="http://schemas.openxmlformats.org/officeDocument/2006/relationships/video" Target="../media/media1.mp4"/><Relationship Id="rId4" Type="http://schemas.openxmlformats.org/officeDocument/2006/relationships/image" Target="../media/image4.png"/><Relationship Id="rId5"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microsoft.com/office/2007/relationships/media" Target="../media/media2.mp4"/><Relationship Id="rId3" Type="http://schemas.openxmlformats.org/officeDocument/2006/relationships/video" Target="../media/media2.mp4"/><Relationship Id="rId4" Type="http://schemas.openxmlformats.org/officeDocument/2006/relationships/image" Target="../media/image6.png"/><Relationship Id="rId5"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png"/><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png"/><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png"/><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microsoft.com/office/2007/relationships/media" Target="../media/media3.mp4"/><Relationship Id="rId3" Type="http://schemas.openxmlformats.org/officeDocument/2006/relationships/video" Target="../media/media3.mp4"/><Relationship Id="rId4" Type="http://schemas.openxmlformats.org/officeDocument/2006/relationships/image" Target="../media/image10.png"/><Relationship Id="rId5"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chart" Target="../charts/chart1.xml"/><Relationship Id="rId3"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doi.org/10.1038/s41524-020-00478-1" TargetMode="External"/><Relationship Id="rId3" Type="http://schemas.openxmlformats.org/officeDocument/2006/relationships/hyperlink" Target="https://doi.org/10.1038/s41524-021-00576-8" TargetMode="External"/><Relationship Id="rId4" Type="http://schemas.openxmlformats.org/officeDocument/2006/relationships/hyperlink" Target="https://doi.org/10.1021/acs.jpcc.8b01891" TargetMode="External"/><Relationship Id="rId5" Type="http://schemas.openxmlformats.org/officeDocument/2006/relationships/hyperlink" Target="https://acs.figshare.com/articles/journal_contribution/Understanding_Chemical_Bonding_in_Alloys_and_the_Representation_in_Atomistic_Simulations/6531197" TargetMode="External"/><Relationship Id="rId6" Type="http://schemas.openxmlformats.org/officeDocument/2006/relationships/hyperlink" Target="https://docs.lammps.org/pair_lj.html" TargetMode="External"/><Relationship Id="rId7" Type="http://schemas.openxmlformats.org/officeDocument/2006/relationships/hyperlink" Target="https://docs.lammps.org/fix_nve.html" TargetMode="External"/><Relationship Id="rId8" Type="http://schemas.openxmlformats.org/officeDocument/2006/relationships/hyperlink" Target="https://arxiv.org/abs/2206.07697" TargetMode="External"/><Relationship Id="rId9"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5.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BFAF7"/>
        </a:solidFill>
        <a:effectLst/>
      </p:bgPr>
    </p:bg>
    <p:spTree>
      <p:nvGrpSpPr>
        <p:cNvPr id="1" name=""/>
        <p:cNvGrpSpPr/>
        <p:nvPr/>
      </p:nvGrpSpPr>
      <p:grpSpPr/>
      <p:sp>
        <p:nvSpPr>
          <p:cNvPr id="2" name="TextBox 1"/>
          <p:cNvSpPr txBox="1"/>
          <p:nvPr/>
        </p:nvSpPr>
        <p:spPr>
          <a:xfrm>
            <a:off x="594360" y="256032"/>
            <a:ext cx="4572000" cy="182880"/>
          </a:xfrm>
          <a:prstGeom prst="rect">
            <a:avLst/>
          </a:prstGeom>
          <a:noFill/>
        </p:spPr>
        <p:txBody>
          <a:bodyPr wrap="square" lIns="0" rIns="0" tIns="0" bIns="0">
            <a:spAutoFit/>
          </a:bodyPr>
          <a:lstStyle/>
          <a:p>
            <a:pPr>
              <a:spcAft>
                <a:spcPts val="500"/>
              </a:spcAft>
              <a:defRPr sz="1000" b="1">
                <a:solidFill>
                  <a:srgbClr val="5C5A55"/>
                </a:solidFill>
                <a:latin typeface="Lato"/>
              </a:defRPr>
            </a:pPr>
            <a:r>
              <a:t>INTERFACE FORCE FIELD</a:t>
            </a:r>
          </a:p>
        </p:txBody>
      </p:sp>
      <p:sp>
        <p:nvSpPr>
          <p:cNvPr id="3" name="TextBox 2"/>
          <p:cNvSpPr txBox="1"/>
          <p:nvPr/>
        </p:nvSpPr>
        <p:spPr>
          <a:xfrm>
            <a:off x="7315200" y="256032"/>
            <a:ext cx="4251960" cy="219456"/>
          </a:xfrm>
          <a:prstGeom prst="rect">
            <a:avLst/>
          </a:prstGeom>
          <a:noFill/>
        </p:spPr>
        <p:txBody>
          <a:bodyPr wrap="square" lIns="0" rIns="0" tIns="0" bIns="0">
            <a:spAutoFit/>
          </a:bodyPr>
          <a:lstStyle/>
          <a:p>
            <a:pPr algn="r">
              <a:spcAft>
                <a:spcPts val="500"/>
              </a:spcAft>
              <a:defRPr sz="1000" b="0">
                <a:solidFill>
                  <a:srgbClr val="166D66"/>
                </a:solidFill>
                <a:latin typeface="Lato"/>
              </a:defRPr>
            </a:pPr>
            <a:r>
              <a:t>OPENING</a:t>
            </a:r>
          </a:p>
        </p:txBody>
      </p:sp>
      <p:cxnSp>
        <p:nvCxnSpPr>
          <p:cNvPr id="4" name="Connector 3"/>
          <p:cNvCxnSpPr/>
          <p:nvPr/>
        </p:nvCxnSpPr>
        <p:spPr>
          <a:xfrm>
            <a:off x="594360" y="6336792"/>
            <a:ext cx="11000232" cy="0"/>
          </a:xfrm>
          <a:prstGeom prst="line">
            <a:avLst/>
          </a:prstGeom>
          <a:ln w="8890">
            <a:solidFill>
              <a:srgbClr val="B9B3A5"/>
            </a:solidFill>
          </a:ln>
        </p:spPr>
        <p:style>
          <a:lnRef idx="2">
            <a:schemeClr val="accent1"/>
          </a:lnRef>
          <a:fillRef idx="0">
            <a:schemeClr val="accent1"/>
          </a:fillRef>
          <a:effectRef idx="1">
            <a:schemeClr val="accent1"/>
          </a:effectRef>
          <a:fontRef idx="minor">
            <a:schemeClr val="tx1"/>
          </a:fontRef>
        </p:style>
      </p:cxnSp>
      <p:sp>
        <p:nvSpPr>
          <p:cNvPr id="5" name="Rectangle 4"/>
          <p:cNvSpPr/>
          <p:nvPr/>
        </p:nvSpPr>
        <p:spPr>
          <a:xfrm>
            <a:off x="594360" y="6336792"/>
            <a:ext cx="314292" cy="22860"/>
          </a:xfrm>
          <a:prstGeom prst="rect">
            <a:avLst/>
          </a:prstGeom>
          <a:solidFill>
            <a:srgbClr val="166D6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94360" y="6446520"/>
            <a:ext cx="9144000" cy="182880"/>
          </a:xfrm>
          <a:prstGeom prst="rect">
            <a:avLst/>
          </a:prstGeom>
          <a:noFill/>
        </p:spPr>
        <p:txBody>
          <a:bodyPr wrap="square" lIns="0" rIns="0" tIns="0" bIns="0">
            <a:spAutoFit/>
          </a:bodyPr>
          <a:lstStyle/>
          <a:p>
            <a:pPr>
              <a:spcAft>
                <a:spcPts val="500"/>
              </a:spcAft>
              <a:defRPr sz="1000" b="0">
                <a:solidFill>
                  <a:srgbClr val="5C5A55"/>
                </a:solidFill>
                <a:latin typeface="Lato"/>
              </a:defRPr>
            </a:pPr>
            <a:r>
              <a:t>K21 · K21C</a:t>
            </a:r>
          </a:p>
        </p:txBody>
      </p:sp>
      <p:sp>
        <p:nvSpPr>
          <p:cNvPr id="7" name="TextBox 6"/>
          <p:cNvSpPr txBox="1"/>
          <p:nvPr/>
        </p:nvSpPr>
        <p:spPr>
          <a:xfrm>
            <a:off x="10607040" y="6419088"/>
            <a:ext cx="960120" cy="274320"/>
          </a:xfrm>
          <a:prstGeom prst="rect">
            <a:avLst/>
          </a:prstGeom>
          <a:noFill/>
        </p:spPr>
        <p:txBody>
          <a:bodyPr wrap="square" lIns="0" rIns="0" tIns="0" bIns="0">
            <a:spAutoFit/>
          </a:bodyPr>
          <a:lstStyle/>
          <a:p>
            <a:pPr algn="r">
              <a:spcAft>
                <a:spcPts val="500"/>
              </a:spcAft>
              <a:defRPr sz="1100" b="0">
                <a:solidFill>
                  <a:srgbClr val="5C5A55"/>
                </a:solidFill>
                <a:latin typeface="Lato"/>
              </a:defRPr>
            </a:pPr>
            <a:r>
              <a:t>01 / 35</a:t>
            </a:r>
          </a:p>
        </p:txBody>
      </p:sp>
      <p:sp>
        <p:nvSpPr>
          <p:cNvPr id="8" name="TextBox 7"/>
          <p:cNvSpPr txBox="1"/>
          <p:nvPr/>
        </p:nvSpPr>
        <p:spPr>
          <a:xfrm>
            <a:off x="594360" y="5925312"/>
            <a:ext cx="10972800" cy="310896"/>
          </a:xfrm>
          <a:prstGeom prst="rect">
            <a:avLst/>
          </a:prstGeom>
          <a:noFill/>
        </p:spPr>
        <p:txBody>
          <a:bodyPr wrap="square" lIns="0" rIns="0" tIns="0" bIns="0">
            <a:spAutoFit/>
          </a:bodyPr>
          <a:lstStyle/>
          <a:p>
            <a:pPr>
              <a:spcAft>
                <a:spcPts val="500"/>
              </a:spcAft>
              <a:defRPr sz="1000" b="1">
                <a:solidFill>
                  <a:srgbClr val="80530C"/>
                </a:solidFill>
                <a:latin typeface="Lato"/>
              </a:defRPr>
            </a:pPr>
            <a:r>
              <a:t>RHODIUM · A SOURCE-GROUNDED WALKTHROUGH</a:t>
            </a:r>
          </a:p>
        </p:txBody>
      </p:sp>
      <p:pic>
        <p:nvPicPr>
          <p:cNvPr id="9" name="Picture 8" descr="rh111-slab.png"/>
          <p:cNvPicPr>
            <a:picLocks noChangeAspect="1"/>
          </p:cNvPicPr>
          <p:nvPr/>
        </p:nvPicPr>
        <p:blipFill>
          <a:blip r:embed="rId2"/>
          <a:stretch>
            <a:fillRect/>
          </a:stretch>
        </p:blipFill>
        <p:spPr>
          <a:xfrm>
            <a:off x="5074920" y="1053846"/>
            <a:ext cx="6537959" cy="4576572"/>
          </a:xfrm>
          <a:prstGeom prst="rect">
            <a:avLst/>
          </a:prstGeom>
        </p:spPr>
      </p:pic>
      <p:sp>
        <p:nvSpPr>
          <p:cNvPr id="10" name="TextBox 9"/>
          <p:cNvSpPr txBox="1"/>
          <p:nvPr/>
        </p:nvSpPr>
        <p:spPr>
          <a:xfrm>
            <a:off x="594360" y="1143000"/>
            <a:ext cx="6309360" cy="1645920"/>
          </a:xfrm>
          <a:prstGeom prst="rect">
            <a:avLst/>
          </a:prstGeom>
          <a:noFill/>
        </p:spPr>
        <p:txBody>
          <a:bodyPr wrap="square" lIns="0" rIns="0" tIns="0" bIns="0">
            <a:spAutoFit/>
          </a:bodyPr>
          <a:lstStyle/>
          <a:p>
            <a:pPr>
              <a:spcAft>
                <a:spcPts val="500"/>
              </a:spcAft>
              <a:defRPr sz="5000" b="1">
                <a:solidFill>
                  <a:srgbClr val="1B1B1A"/>
                </a:solidFill>
                <a:latin typeface="Lato"/>
              </a:defRPr>
            </a:pPr>
            <a:r>
              <a:t>Interface</a:t>
            </a:r>
          </a:p>
          <a:p>
            <a:pPr>
              <a:spcAft>
                <a:spcPts val="500"/>
              </a:spcAft>
              <a:defRPr sz="5000" b="1">
                <a:solidFill>
                  <a:srgbClr val="1B1B1A"/>
                </a:solidFill>
                <a:latin typeface="Lato"/>
              </a:defRPr>
            </a:pPr>
            <a:r>
              <a:t>Force Field</a:t>
            </a:r>
          </a:p>
        </p:txBody>
      </p:sp>
      <p:sp>
        <p:nvSpPr>
          <p:cNvPr id="11" name="TextBox 10"/>
          <p:cNvSpPr txBox="1"/>
          <p:nvPr/>
        </p:nvSpPr>
        <p:spPr>
          <a:xfrm>
            <a:off x="621792" y="3127248"/>
            <a:ext cx="5029200" cy="950976"/>
          </a:xfrm>
          <a:prstGeom prst="rect">
            <a:avLst/>
          </a:prstGeom>
          <a:noFill/>
        </p:spPr>
        <p:txBody>
          <a:bodyPr wrap="square" lIns="0" rIns="0" tIns="0" bIns="0">
            <a:spAutoFit/>
          </a:bodyPr>
          <a:lstStyle/>
          <a:p>
            <a:pPr>
              <a:spcAft>
                <a:spcPts val="500"/>
              </a:spcAft>
              <a:defRPr sz="2700" b="0">
                <a:solidFill>
                  <a:srgbClr val="166D66"/>
                </a:solidFill>
                <a:latin typeface="Lato"/>
              </a:defRPr>
            </a:pPr>
            <a:r>
              <a:t>From atoms to a testable material prediction</a:t>
            </a:r>
          </a:p>
        </p:txBody>
      </p:sp>
      <p:sp>
        <p:nvSpPr>
          <p:cNvPr id="12" name="TextBox 11"/>
          <p:cNvSpPr txBox="1"/>
          <p:nvPr/>
        </p:nvSpPr>
        <p:spPr>
          <a:xfrm>
            <a:off x="621792" y="4425696"/>
            <a:ext cx="5029200" cy="777240"/>
          </a:xfrm>
          <a:prstGeom prst="rect">
            <a:avLst/>
          </a:prstGeom>
          <a:noFill/>
        </p:spPr>
        <p:txBody>
          <a:bodyPr wrap="square" lIns="0" rIns="0" tIns="0" bIns="0">
            <a:spAutoFit/>
          </a:bodyPr>
          <a:lstStyle/>
          <a:p>
            <a:pPr>
              <a:spcAft>
                <a:spcPts val="500"/>
              </a:spcAft>
              <a:defRPr sz="1900" b="0">
                <a:solidFill>
                  <a:srgbClr val="5C5A55"/>
                </a:solidFill>
                <a:latin typeface="Lato"/>
              </a:defRPr>
            </a:pPr>
            <a:r>
              <a:t>A visual guide to structure, simulation</a:t>
            </a:r>
          </a:p>
          <a:p>
            <a:pPr>
              <a:spcAft>
                <a:spcPts val="500"/>
              </a:spcAft>
              <a:defRPr sz="1900" b="0">
                <a:solidFill>
                  <a:srgbClr val="5C5A55"/>
                </a:solidFill>
                <a:latin typeface="Lato"/>
              </a:defRPr>
            </a:pPr>
            <a:r>
              <a:t>and experimental evidence</a:t>
            </a:r>
          </a:p>
        </p:txBody>
      </p:sp>
      <p:sp>
        <p:nvSpPr>
          <p:cNvPr id="13" name="TextBox 12"/>
          <p:cNvSpPr txBox="1"/>
          <p:nvPr/>
        </p:nvSpPr>
        <p:spPr>
          <a:xfrm>
            <a:off x="621792" y="5458968"/>
            <a:ext cx="5120640" cy="274320"/>
          </a:xfrm>
          <a:prstGeom prst="rect">
            <a:avLst/>
          </a:prstGeom>
          <a:noFill/>
        </p:spPr>
        <p:txBody>
          <a:bodyPr wrap="square" lIns="0" rIns="0" tIns="0" bIns="0">
            <a:spAutoFit/>
          </a:bodyPr>
          <a:lstStyle/>
          <a:p>
            <a:pPr>
              <a:spcAft>
                <a:spcPts val="500"/>
              </a:spcAft>
              <a:defRPr sz="1300" b="0">
                <a:solidFill>
                  <a:srgbClr val="5C5A55"/>
                </a:solidFill>
                <a:latin typeface="Lato"/>
              </a:defRPr>
            </a:pPr>
            <a:r>
              <a:t>Sean Florez  ·  3 October 2026</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BFAF7"/>
        </a:solidFill>
        <a:effectLst/>
      </p:bgPr>
    </p:bg>
    <p:spTree>
      <p:nvGrpSpPr>
        <p:cNvPr id="1" name=""/>
        <p:cNvGrpSpPr/>
        <p:nvPr/>
      </p:nvGrpSpPr>
      <p:grpSpPr/>
      <p:sp>
        <p:nvSpPr>
          <p:cNvPr id="2" name="TextBox 1"/>
          <p:cNvSpPr txBox="1"/>
          <p:nvPr/>
        </p:nvSpPr>
        <p:spPr>
          <a:xfrm>
            <a:off x="594360" y="256032"/>
            <a:ext cx="4572000" cy="182880"/>
          </a:xfrm>
          <a:prstGeom prst="rect">
            <a:avLst/>
          </a:prstGeom>
          <a:noFill/>
        </p:spPr>
        <p:txBody>
          <a:bodyPr wrap="square" lIns="0" rIns="0" tIns="0" bIns="0">
            <a:spAutoFit/>
          </a:bodyPr>
          <a:lstStyle/>
          <a:p>
            <a:pPr>
              <a:spcAft>
                <a:spcPts val="500"/>
              </a:spcAft>
              <a:defRPr sz="1000" b="1">
                <a:solidFill>
                  <a:srgbClr val="5C5A55"/>
                </a:solidFill>
                <a:latin typeface="Lato"/>
              </a:defRPr>
            </a:pPr>
            <a:r>
              <a:t>INTERFACE FORCE FIELD</a:t>
            </a:r>
          </a:p>
        </p:txBody>
      </p:sp>
      <p:sp>
        <p:nvSpPr>
          <p:cNvPr id="3" name="TextBox 2"/>
          <p:cNvSpPr txBox="1"/>
          <p:nvPr/>
        </p:nvSpPr>
        <p:spPr>
          <a:xfrm>
            <a:off x="7315200" y="256032"/>
            <a:ext cx="4251960" cy="219456"/>
          </a:xfrm>
          <a:prstGeom prst="rect">
            <a:avLst/>
          </a:prstGeom>
          <a:noFill/>
        </p:spPr>
        <p:txBody>
          <a:bodyPr wrap="square" lIns="0" rIns="0" tIns="0" bIns="0">
            <a:spAutoFit/>
          </a:bodyPr>
          <a:lstStyle/>
          <a:p>
            <a:pPr algn="r">
              <a:spcAft>
                <a:spcPts val="500"/>
              </a:spcAft>
              <a:defRPr sz="1000" b="0">
                <a:solidFill>
                  <a:srgbClr val="166D66"/>
                </a:solidFill>
                <a:latin typeface="Lato"/>
              </a:defRPr>
            </a:pPr>
            <a:r>
              <a:t>OPENING</a:t>
            </a:r>
          </a:p>
        </p:txBody>
      </p:sp>
      <p:sp>
        <p:nvSpPr>
          <p:cNvPr id="4" name="TextBox 3"/>
          <p:cNvSpPr txBox="1"/>
          <p:nvPr/>
        </p:nvSpPr>
        <p:spPr>
          <a:xfrm>
            <a:off x="594360" y="749808"/>
            <a:ext cx="10972800" cy="685800"/>
          </a:xfrm>
          <a:prstGeom prst="rect">
            <a:avLst/>
          </a:prstGeom>
          <a:noFill/>
        </p:spPr>
        <p:txBody>
          <a:bodyPr wrap="square" lIns="0" rIns="0" tIns="0" bIns="0">
            <a:spAutoFit/>
          </a:bodyPr>
          <a:lstStyle/>
          <a:p>
            <a:pPr>
              <a:spcAft>
                <a:spcPts val="500"/>
              </a:spcAft>
              <a:defRPr sz="3200" b="1">
                <a:solidFill>
                  <a:srgbClr val="1B1B1A"/>
                </a:solidFill>
                <a:latin typeface="Lato"/>
              </a:defRPr>
            </a:pPr>
            <a:r>
              <a:t>Begin with the decision</a:t>
            </a:r>
          </a:p>
        </p:txBody>
      </p:sp>
      <p:sp>
        <p:nvSpPr>
          <p:cNvPr id="5" name="TextBox 4"/>
          <p:cNvSpPr txBox="1"/>
          <p:nvPr/>
        </p:nvSpPr>
        <p:spPr>
          <a:xfrm>
            <a:off x="594360" y="1463040"/>
            <a:ext cx="10972800" cy="557784"/>
          </a:xfrm>
          <a:prstGeom prst="rect">
            <a:avLst/>
          </a:prstGeom>
          <a:noFill/>
        </p:spPr>
        <p:txBody>
          <a:bodyPr wrap="square" lIns="0" rIns="0" tIns="0" bIns="0">
            <a:spAutoFit/>
          </a:bodyPr>
          <a:lstStyle/>
          <a:p>
            <a:pPr>
              <a:spcAft>
                <a:spcPts val="500"/>
              </a:spcAft>
              <a:defRPr sz="1900" b="0">
                <a:solidFill>
                  <a:srgbClr val="5C5A55"/>
                </a:solidFill>
                <a:latin typeface="Lato"/>
              </a:defRPr>
            </a:pPr>
            <a:r>
              <a:t>What would change if the predicted interface were wrong?</a:t>
            </a:r>
          </a:p>
        </p:txBody>
      </p:sp>
      <p:cxnSp>
        <p:nvCxnSpPr>
          <p:cNvPr id="6" name="Connector 5"/>
          <p:cNvCxnSpPr/>
          <p:nvPr/>
        </p:nvCxnSpPr>
        <p:spPr>
          <a:xfrm>
            <a:off x="594360" y="6336792"/>
            <a:ext cx="11000232" cy="0"/>
          </a:xfrm>
          <a:prstGeom prst="line">
            <a:avLst/>
          </a:prstGeom>
          <a:ln w="8890">
            <a:solidFill>
              <a:srgbClr val="B9B3A5"/>
            </a:solidFill>
          </a:ln>
        </p:spPr>
        <p:style>
          <a:lnRef idx="2">
            <a:schemeClr val="accent1"/>
          </a:lnRef>
          <a:fillRef idx="0">
            <a:schemeClr val="accent1"/>
          </a:fillRef>
          <a:effectRef idx="1">
            <a:schemeClr val="accent1"/>
          </a:effectRef>
          <a:fontRef idx="minor">
            <a:schemeClr val="tx1"/>
          </a:fontRef>
        </p:style>
      </p:cxnSp>
      <p:sp>
        <p:nvSpPr>
          <p:cNvPr id="7" name="Rectangle 6"/>
          <p:cNvSpPr/>
          <p:nvPr/>
        </p:nvSpPr>
        <p:spPr>
          <a:xfrm>
            <a:off x="594360" y="6336792"/>
            <a:ext cx="628584" cy="22860"/>
          </a:xfrm>
          <a:prstGeom prst="rect">
            <a:avLst/>
          </a:prstGeom>
          <a:solidFill>
            <a:srgbClr val="166D6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94360" y="6446520"/>
            <a:ext cx="9144000" cy="182880"/>
          </a:xfrm>
          <a:prstGeom prst="rect">
            <a:avLst/>
          </a:prstGeom>
          <a:noFill/>
        </p:spPr>
        <p:txBody>
          <a:bodyPr wrap="square" lIns="0" rIns="0" tIns="0" bIns="0">
            <a:spAutoFit/>
          </a:bodyPr>
          <a:lstStyle/>
          <a:p>
            <a:pPr>
              <a:spcAft>
                <a:spcPts val="500"/>
              </a:spcAft>
              <a:defRPr sz="1000" b="0">
                <a:solidFill>
                  <a:srgbClr val="5C5A55"/>
                </a:solidFill>
                <a:latin typeface="Lato"/>
              </a:defRPr>
            </a:pPr>
            <a:r>
              <a:t>K21</a:t>
            </a:r>
          </a:p>
        </p:txBody>
      </p:sp>
      <p:sp>
        <p:nvSpPr>
          <p:cNvPr id="9" name="TextBox 8"/>
          <p:cNvSpPr txBox="1"/>
          <p:nvPr/>
        </p:nvSpPr>
        <p:spPr>
          <a:xfrm>
            <a:off x="10607040" y="6419088"/>
            <a:ext cx="960120" cy="274320"/>
          </a:xfrm>
          <a:prstGeom prst="rect">
            <a:avLst/>
          </a:prstGeom>
          <a:noFill/>
        </p:spPr>
        <p:txBody>
          <a:bodyPr wrap="square" lIns="0" rIns="0" tIns="0" bIns="0">
            <a:spAutoFit/>
          </a:bodyPr>
          <a:lstStyle/>
          <a:p>
            <a:pPr algn="r">
              <a:spcAft>
                <a:spcPts val="500"/>
              </a:spcAft>
              <a:defRPr sz="1100" b="0">
                <a:solidFill>
                  <a:srgbClr val="5C5A55"/>
                </a:solidFill>
                <a:latin typeface="Lato"/>
              </a:defRPr>
            </a:pPr>
            <a:r>
              <a:t>02 / 35</a:t>
            </a:r>
          </a:p>
        </p:txBody>
      </p:sp>
      <p:sp>
        <p:nvSpPr>
          <p:cNvPr id="10" name="TextBox 9"/>
          <p:cNvSpPr txBox="1"/>
          <p:nvPr/>
        </p:nvSpPr>
        <p:spPr>
          <a:xfrm>
            <a:off x="594360" y="5925312"/>
            <a:ext cx="10972800" cy="310896"/>
          </a:xfrm>
          <a:prstGeom prst="rect">
            <a:avLst/>
          </a:prstGeom>
          <a:noFill/>
        </p:spPr>
        <p:txBody>
          <a:bodyPr wrap="square" lIns="0" rIns="0" tIns="0" bIns="0">
            <a:spAutoFit/>
          </a:bodyPr>
          <a:lstStyle/>
          <a:p>
            <a:pPr>
              <a:spcAft>
                <a:spcPts val="500"/>
              </a:spcAft>
              <a:defRPr sz="1000" b="1">
                <a:solidFill>
                  <a:srgbClr val="80530C"/>
                </a:solidFill>
                <a:latin typeface="Lato"/>
              </a:defRPr>
            </a:pPr>
            <a:r>
              <a:t>DEFINE THE OBSERVABLE BEFORE CHOOSING THE METHOD</a:t>
            </a:r>
          </a:p>
        </p:txBody>
      </p:sp>
      <p:sp>
        <p:nvSpPr>
          <p:cNvPr id="11" name="Rectangle 10"/>
          <p:cNvSpPr/>
          <p:nvPr/>
        </p:nvSpPr>
        <p:spPr>
          <a:xfrm>
            <a:off x="594360" y="2404872"/>
            <a:ext cx="54864" cy="274320"/>
          </a:xfrm>
          <a:prstGeom prst="rect">
            <a:avLst/>
          </a:prstGeom>
          <a:solidFill>
            <a:srgbClr val="166D6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04672" y="2331720"/>
            <a:ext cx="4361688" cy="841248"/>
          </a:xfrm>
          <a:prstGeom prst="rect">
            <a:avLst/>
          </a:prstGeom>
          <a:noFill/>
        </p:spPr>
        <p:txBody>
          <a:bodyPr wrap="square" lIns="0" rIns="0" tIns="0" bIns="0">
            <a:spAutoFit/>
          </a:bodyPr>
          <a:lstStyle/>
          <a:p>
            <a:pPr>
              <a:spcAft>
                <a:spcPts val="500"/>
              </a:spcAft>
              <a:defRPr sz="2000" b="0">
                <a:solidFill>
                  <a:srgbClr val="1B1B1A"/>
                </a:solidFill>
                <a:latin typeface="Lato"/>
              </a:defRPr>
            </a:pPr>
            <a:r>
              <a:t>Question: what does it cost to expose a Rh surface?</a:t>
            </a:r>
          </a:p>
        </p:txBody>
      </p:sp>
      <p:sp>
        <p:nvSpPr>
          <p:cNvPr id="13" name="Rectangle 12"/>
          <p:cNvSpPr/>
          <p:nvPr/>
        </p:nvSpPr>
        <p:spPr>
          <a:xfrm>
            <a:off x="594360" y="3410712"/>
            <a:ext cx="54864" cy="274320"/>
          </a:xfrm>
          <a:prstGeom prst="rect">
            <a:avLst/>
          </a:prstGeom>
          <a:solidFill>
            <a:srgbClr val="166D6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804672" y="3337560"/>
            <a:ext cx="4361688" cy="841248"/>
          </a:xfrm>
          <a:prstGeom prst="rect">
            <a:avLst/>
          </a:prstGeom>
          <a:noFill/>
        </p:spPr>
        <p:txBody>
          <a:bodyPr wrap="square" lIns="0" rIns="0" tIns="0" bIns="0">
            <a:spAutoFit/>
          </a:bodyPr>
          <a:lstStyle/>
          <a:p>
            <a:pPr>
              <a:spcAft>
                <a:spcPts val="500"/>
              </a:spcAft>
              <a:defRPr sz="2000" b="0">
                <a:solidFill>
                  <a:srgbClr val="1B1B1A"/>
                </a:solidFill>
                <a:latin typeface="Lato"/>
              </a:defRPr>
            </a:pPr>
            <a:r>
              <a:t>Observable: (111) surface energy, γ111, in J/m².</a:t>
            </a:r>
          </a:p>
        </p:txBody>
      </p:sp>
      <p:sp>
        <p:nvSpPr>
          <p:cNvPr id="15" name="Rectangle 14"/>
          <p:cNvSpPr/>
          <p:nvPr/>
        </p:nvSpPr>
        <p:spPr>
          <a:xfrm>
            <a:off x="594360" y="4416552"/>
            <a:ext cx="54864" cy="274320"/>
          </a:xfrm>
          <a:prstGeom prst="rect">
            <a:avLst/>
          </a:prstGeom>
          <a:solidFill>
            <a:srgbClr val="166D6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04672" y="4343400"/>
            <a:ext cx="4361688" cy="841248"/>
          </a:xfrm>
          <a:prstGeom prst="rect">
            <a:avLst/>
          </a:prstGeom>
          <a:noFill/>
        </p:spPr>
        <p:txBody>
          <a:bodyPr wrap="square" lIns="0" rIns="0" tIns="0" bIns="0">
            <a:spAutoFit/>
          </a:bodyPr>
          <a:lstStyle/>
          <a:p>
            <a:pPr>
              <a:spcAft>
                <a:spcPts val="500"/>
              </a:spcAft>
              <a:defRPr sz="2000" b="0">
                <a:solidFill>
                  <a:srgbClr val="1B1B1A"/>
                </a:solidFill>
                <a:latin typeface="Lato"/>
              </a:defRPr>
            </a:pPr>
            <a:r>
              <a:t>Scope: pure fcc Rh, a defined face and thermodynamic state.</a:t>
            </a:r>
          </a:p>
        </p:txBody>
      </p:sp>
      <p:pic>
        <p:nvPicPr>
          <p:cNvPr id="17" name="Picture 16" descr="rh111-slab.png"/>
          <p:cNvPicPr>
            <a:picLocks noChangeAspect="1"/>
          </p:cNvPicPr>
          <p:nvPr/>
        </p:nvPicPr>
        <p:blipFill>
          <a:blip r:embed="rId2"/>
          <a:stretch>
            <a:fillRect/>
          </a:stretch>
        </p:blipFill>
        <p:spPr>
          <a:xfrm>
            <a:off x="5865222" y="2066543"/>
            <a:ext cx="5277394" cy="3694176"/>
          </a:xfrm>
          <a:prstGeom prst="rect">
            <a:avLst/>
          </a:prstGeom>
        </p:spPr>
      </p:pic>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BFAF7"/>
        </a:solidFill>
        <a:effectLst/>
      </p:bgPr>
    </p:bg>
    <p:spTree>
      <p:nvGrpSpPr>
        <p:cNvPr id="1" name=""/>
        <p:cNvGrpSpPr/>
        <p:nvPr/>
      </p:nvGrpSpPr>
      <p:grpSpPr/>
      <p:sp>
        <p:nvSpPr>
          <p:cNvPr id="2" name="TextBox 1"/>
          <p:cNvSpPr txBox="1"/>
          <p:nvPr/>
        </p:nvSpPr>
        <p:spPr>
          <a:xfrm>
            <a:off x="594360" y="256032"/>
            <a:ext cx="4572000" cy="182880"/>
          </a:xfrm>
          <a:prstGeom prst="rect">
            <a:avLst/>
          </a:prstGeom>
          <a:noFill/>
        </p:spPr>
        <p:txBody>
          <a:bodyPr wrap="square" lIns="0" rIns="0" tIns="0" bIns="0">
            <a:spAutoFit/>
          </a:bodyPr>
          <a:lstStyle/>
          <a:p>
            <a:pPr>
              <a:spcAft>
                <a:spcPts val="500"/>
              </a:spcAft>
              <a:defRPr sz="1000" b="1">
                <a:solidFill>
                  <a:srgbClr val="5C5A55"/>
                </a:solidFill>
                <a:latin typeface="Lato"/>
              </a:defRPr>
            </a:pPr>
            <a:r>
              <a:t>INTERFACE FORCE FIELD</a:t>
            </a:r>
          </a:p>
        </p:txBody>
      </p:sp>
      <p:sp>
        <p:nvSpPr>
          <p:cNvPr id="3" name="TextBox 2"/>
          <p:cNvSpPr txBox="1"/>
          <p:nvPr/>
        </p:nvSpPr>
        <p:spPr>
          <a:xfrm>
            <a:off x="7315200" y="256032"/>
            <a:ext cx="4251960" cy="219456"/>
          </a:xfrm>
          <a:prstGeom prst="rect">
            <a:avLst/>
          </a:prstGeom>
          <a:noFill/>
        </p:spPr>
        <p:txBody>
          <a:bodyPr wrap="square" lIns="0" rIns="0" tIns="0" bIns="0">
            <a:spAutoFit/>
          </a:bodyPr>
          <a:lstStyle/>
          <a:p>
            <a:pPr algn="r">
              <a:spcAft>
                <a:spcPts val="500"/>
              </a:spcAft>
              <a:defRPr sz="1000" b="0">
                <a:solidFill>
                  <a:srgbClr val="166D66"/>
                </a:solidFill>
                <a:latin typeface="Lato"/>
              </a:defRPr>
            </a:pPr>
            <a:r>
              <a:t>OPENING</a:t>
            </a:r>
          </a:p>
        </p:txBody>
      </p:sp>
      <p:sp>
        <p:nvSpPr>
          <p:cNvPr id="4" name="TextBox 3"/>
          <p:cNvSpPr txBox="1"/>
          <p:nvPr/>
        </p:nvSpPr>
        <p:spPr>
          <a:xfrm>
            <a:off x="594360" y="749808"/>
            <a:ext cx="10972800" cy="685800"/>
          </a:xfrm>
          <a:prstGeom prst="rect">
            <a:avLst/>
          </a:prstGeom>
          <a:noFill/>
        </p:spPr>
        <p:txBody>
          <a:bodyPr wrap="square" lIns="0" rIns="0" tIns="0" bIns="0">
            <a:spAutoFit/>
          </a:bodyPr>
          <a:lstStyle/>
          <a:p>
            <a:pPr>
              <a:spcAft>
                <a:spcPts val="500"/>
              </a:spcAft>
              <a:defRPr sz="3200" b="1">
                <a:solidFill>
                  <a:srgbClr val="1B1B1A"/>
                </a:solidFill>
                <a:latin typeface="Lato"/>
              </a:defRPr>
            </a:pPr>
            <a:r>
              <a:t>Keep every link in the chain visible</a:t>
            </a:r>
          </a:p>
        </p:txBody>
      </p:sp>
      <p:sp>
        <p:nvSpPr>
          <p:cNvPr id="5" name="TextBox 4"/>
          <p:cNvSpPr txBox="1"/>
          <p:nvPr/>
        </p:nvSpPr>
        <p:spPr>
          <a:xfrm>
            <a:off x="594360" y="1463040"/>
            <a:ext cx="10972800" cy="557784"/>
          </a:xfrm>
          <a:prstGeom prst="rect">
            <a:avLst/>
          </a:prstGeom>
          <a:noFill/>
        </p:spPr>
        <p:txBody>
          <a:bodyPr wrap="square" lIns="0" rIns="0" tIns="0" bIns="0">
            <a:spAutoFit/>
          </a:bodyPr>
          <a:lstStyle/>
          <a:p>
            <a:pPr>
              <a:spcAft>
                <a:spcPts val="500"/>
              </a:spcAft>
              <a:defRPr sz="1900" b="0">
                <a:solidFill>
                  <a:srgbClr val="5C5A55"/>
                </a:solidFill>
                <a:latin typeface="Lato"/>
              </a:defRPr>
            </a:pPr>
            <a:r>
              <a:t>A structure is an input. A validated claim is an outcome.</a:t>
            </a:r>
          </a:p>
        </p:txBody>
      </p:sp>
      <p:cxnSp>
        <p:nvCxnSpPr>
          <p:cNvPr id="6" name="Connector 5"/>
          <p:cNvCxnSpPr/>
          <p:nvPr/>
        </p:nvCxnSpPr>
        <p:spPr>
          <a:xfrm>
            <a:off x="594360" y="6336792"/>
            <a:ext cx="11000232" cy="0"/>
          </a:xfrm>
          <a:prstGeom prst="line">
            <a:avLst/>
          </a:prstGeom>
          <a:ln w="8890">
            <a:solidFill>
              <a:srgbClr val="B9B3A5"/>
            </a:solidFill>
          </a:ln>
        </p:spPr>
        <p:style>
          <a:lnRef idx="2">
            <a:schemeClr val="accent1"/>
          </a:lnRef>
          <a:fillRef idx="0">
            <a:schemeClr val="accent1"/>
          </a:fillRef>
          <a:effectRef idx="1">
            <a:schemeClr val="accent1"/>
          </a:effectRef>
          <a:fontRef idx="minor">
            <a:schemeClr val="tx1"/>
          </a:fontRef>
        </p:style>
      </p:cxnSp>
      <p:sp>
        <p:nvSpPr>
          <p:cNvPr id="7" name="Rectangle 6"/>
          <p:cNvSpPr/>
          <p:nvPr/>
        </p:nvSpPr>
        <p:spPr>
          <a:xfrm>
            <a:off x="594360" y="6336792"/>
            <a:ext cx="942877" cy="22860"/>
          </a:xfrm>
          <a:prstGeom prst="rect">
            <a:avLst/>
          </a:prstGeom>
          <a:solidFill>
            <a:srgbClr val="166D6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94360" y="6446520"/>
            <a:ext cx="9144000" cy="182880"/>
          </a:xfrm>
          <a:prstGeom prst="rect">
            <a:avLst/>
          </a:prstGeom>
          <a:noFill/>
        </p:spPr>
        <p:txBody>
          <a:bodyPr wrap="square" lIns="0" rIns="0" tIns="0" bIns="0">
            <a:spAutoFit/>
          </a:bodyPr>
          <a:lstStyle/>
          <a:p>
            <a:pPr>
              <a:spcAft>
                <a:spcPts val="500"/>
              </a:spcAft>
              <a:defRPr sz="1000" b="0">
                <a:solidFill>
                  <a:srgbClr val="5C5A55"/>
                </a:solidFill>
                <a:latin typeface="Lato"/>
              </a:defRPr>
            </a:pPr>
            <a:r>
              <a:t>K21 · AGENT</a:t>
            </a:r>
          </a:p>
        </p:txBody>
      </p:sp>
      <p:sp>
        <p:nvSpPr>
          <p:cNvPr id="9" name="TextBox 8"/>
          <p:cNvSpPr txBox="1"/>
          <p:nvPr/>
        </p:nvSpPr>
        <p:spPr>
          <a:xfrm>
            <a:off x="10607040" y="6419088"/>
            <a:ext cx="960120" cy="274320"/>
          </a:xfrm>
          <a:prstGeom prst="rect">
            <a:avLst/>
          </a:prstGeom>
          <a:noFill/>
        </p:spPr>
        <p:txBody>
          <a:bodyPr wrap="square" lIns="0" rIns="0" tIns="0" bIns="0">
            <a:spAutoFit/>
          </a:bodyPr>
          <a:lstStyle/>
          <a:p>
            <a:pPr algn="r">
              <a:spcAft>
                <a:spcPts val="500"/>
              </a:spcAft>
              <a:defRPr sz="1100" b="0">
                <a:solidFill>
                  <a:srgbClr val="5C5A55"/>
                </a:solidFill>
                <a:latin typeface="Lato"/>
              </a:defRPr>
            </a:pPr>
            <a:r>
              <a:t>03 / 35</a:t>
            </a:r>
          </a:p>
        </p:txBody>
      </p:sp>
      <p:sp>
        <p:nvSpPr>
          <p:cNvPr id="10" name="Rounded Rectangle 9"/>
          <p:cNvSpPr/>
          <p:nvPr/>
        </p:nvSpPr>
        <p:spPr>
          <a:xfrm>
            <a:off x="594360" y="2651760"/>
            <a:ext cx="1719072" cy="1920240"/>
          </a:xfrm>
          <a:prstGeom prst="roundRect">
            <a:avLst>
              <a:gd name="adj" fmla="val 8000"/>
            </a:avLst>
          </a:prstGeom>
          <a:solidFill>
            <a:srgbClr val="F3F0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768096" y="2862072"/>
            <a:ext cx="1371600" cy="457200"/>
          </a:xfrm>
          <a:prstGeom prst="rect">
            <a:avLst/>
          </a:prstGeom>
          <a:noFill/>
        </p:spPr>
        <p:txBody>
          <a:bodyPr wrap="square" lIns="0" rIns="0" tIns="0" bIns="0">
            <a:spAutoFit/>
          </a:bodyPr>
          <a:lstStyle/>
          <a:p>
            <a:pPr>
              <a:spcAft>
                <a:spcPts val="500"/>
              </a:spcAft>
              <a:defRPr sz="2700" b="1">
                <a:solidFill>
                  <a:srgbClr val="166D66"/>
                </a:solidFill>
                <a:latin typeface="Lato"/>
              </a:defRPr>
            </a:pPr>
            <a:r>
              <a:t>01</a:t>
            </a:r>
          </a:p>
        </p:txBody>
      </p:sp>
      <p:sp>
        <p:nvSpPr>
          <p:cNvPr id="12" name="TextBox 11"/>
          <p:cNvSpPr txBox="1"/>
          <p:nvPr/>
        </p:nvSpPr>
        <p:spPr>
          <a:xfrm>
            <a:off x="768096" y="3483864"/>
            <a:ext cx="1371600" cy="640080"/>
          </a:xfrm>
          <a:prstGeom prst="rect">
            <a:avLst/>
          </a:prstGeom>
          <a:noFill/>
        </p:spPr>
        <p:txBody>
          <a:bodyPr wrap="square" lIns="0" rIns="0" tIns="0" bIns="0">
            <a:spAutoFit/>
          </a:bodyPr>
          <a:lstStyle/>
          <a:p>
            <a:pPr>
              <a:spcAft>
                <a:spcPts val="500"/>
              </a:spcAft>
              <a:defRPr sz="2100" b="1">
                <a:solidFill>
                  <a:srgbClr val="1B1B1A"/>
                </a:solidFill>
                <a:latin typeface="Lato"/>
              </a:defRPr>
            </a:pPr>
            <a:r>
              <a:t>Structure</a:t>
            </a:r>
          </a:p>
        </p:txBody>
      </p:sp>
      <p:sp>
        <p:nvSpPr>
          <p:cNvPr id="13" name="TextBox 12"/>
          <p:cNvSpPr txBox="1"/>
          <p:nvPr/>
        </p:nvSpPr>
        <p:spPr>
          <a:xfrm>
            <a:off x="768096" y="4096512"/>
            <a:ext cx="1371600" cy="502920"/>
          </a:xfrm>
          <a:prstGeom prst="rect">
            <a:avLst/>
          </a:prstGeom>
          <a:noFill/>
        </p:spPr>
        <p:txBody>
          <a:bodyPr wrap="square" lIns="0" rIns="0" tIns="0" bIns="0">
            <a:spAutoFit/>
          </a:bodyPr>
          <a:lstStyle/>
          <a:p>
            <a:pPr>
              <a:spcAft>
                <a:spcPts val="500"/>
              </a:spcAft>
              <a:defRPr sz="1300" b="0">
                <a:solidFill>
                  <a:srgbClr val="5C5A55"/>
                </a:solidFill>
                <a:latin typeface="Lato"/>
              </a:defRPr>
            </a:pPr>
            <a:r>
              <a:t>composition · phase · cell</a:t>
            </a:r>
          </a:p>
        </p:txBody>
      </p:sp>
      <p:sp>
        <p:nvSpPr>
          <p:cNvPr id="14" name="Right Arrow 13"/>
          <p:cNvSpPr/>
          <p:nvPr/>
        </p:nvSpPr>
        <p:spPr>
          <a:xfrm>
            <a:off x="2286000" y="3035808"/>
            <a:ext cx="210312" cy="146304"/>
          </a:xfrm>
          <a:prstGeom prst="rightArrow">
            <a:avLst/>
          </a:prstGeom>
          <a:solidFill>
            <a:srgbClr val="166D6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ounded Rectangle 14"/>
          <p:cNvSpPr/>
          <p:nvPr/>
        </p:nvSpPr>
        <p:spPr>
          <a:xfrm>
            <a:off x="2450591" y="2651760"/>
            <a:ext cx="1719072" cy="1920240"/>
          </a:xfrm>
          <a:prstGeom prst="roundRect">
            <a:avLst>
              <a:gd name="adj" fmla="val 8000"/>
            </a:avLst>
          </a:prstGeom>
          <a:solidFill>
            <a:srgbClr val="F3F0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2624327" y="2862072"/>
            <a:ext cx="1371600" cy="457200"/>
          </a:xfrm>
          <a:prstGeom prst="rect">
            <a:avLst/>
          </a:prstGeom>
          <a:noFill/>
        </p:spPr>
        <p:txBody>
          <a:bodyPr wrap="square" lIns="0" rIns="0" tIns="0" bIns="0">
            <a:spAutoFit/>
          </a:bodyPr>
          <a:lstStyle/>
          <a:p>
            <a:pPr>
              <a:spcAft>
                <a:spcPts val="500"/>
              </a:spcAft>
              <a:defRPr sz="2700" b="1">
                <a:solidFill>
                  <a:srgbClr val="166D66"/>
                </a:solidFill>
                <a:latin typeface="Lato"/>
              </a:defRPr>
            </a:pPr>
            <a:r>
              <a:t>02</a:t>
            </a:r>
          </a:p>
        </p:txBody>
      </p:sp>
      <p:sp>
        <p:nvSpPr>
          <p:cNvPr id="17" name="TextBox 16"/>
          <p:cNvSpPr txBox="1"/>
          <p:nvPr/>
        </p:nvSpPr>
        <p:spPr>
          <a:xfrm>
            <a:off x="2624327" y="3483864"/>
            <a:ext cx="1371600" cy="640080"/>
          </a:xfrm>
          <a:prstGeom prst="rect">
            <a:avLst/>
          </a:prstGeom>
          <a:noFill/>
        </p:spPr>
        <p:txBody>
          <a:bodyPr wrap="square" lIns="0" rIns="0" tIns="0" bIns="0">
            <a:spAutoFit/>
          </a:bodyPr>
          <a:lstStyle/>
          <a:p>
            <a:pPr>
              <a:spcAft>
                <a:spcPts val="500"/>
              </a:spcAft>
              <a:defRPr sz="2100" b="1">
                <a:solidFill>
                  <a:srgbClr val="1B1B1A"/>
                </a:solidFill>
                <a:latin typeface="Lato"/>
              </a:defRPr>
            </a:pPr>
            <a:r>
              <a:t>Model</a:t>
            </a:r>
          </a:p>
        </p:txBody>
      </p:sp>
      <p:sp>
        <p:nvSpPr>
          <p:cNvPr id="18" name="TextBox 17"/>
          <p:cNvSpPr txBox="1"/>
          <p:nvPr/>
        </p:nvSpPr>
        <p:spPr>
          <a:xfrm>
            <a:off x="2624327" y="4096512"/>
            <a:ext cx="1371600" cy="502920"/>
          </a:xfrm>
          <a:prstGeom prst="rect">
            <a:avLst/>
          </a:prstGeom>
          <a:noFill/>
        </p:spPr>
        <p:txBody>
          <a:bodyPr wrap="square" lIns="0" rIns="0" tIns="0" bIns="0">
            <a:spAutoFit/>
          </a:bodyPr>
          <a:lstStyle/>
          <a:p>
            <a:pPr>
              <a:spcAft>
                <a:spcPts val="500"/>
              </a:spcAft>
              <a:defRPr sz="1300" b="0">
                <a:solidFill>
                  <a:srgbClr val="5C5A55"/>
                </a:solidFill>
                <a:latin typeface="Lato"/>
              </a:defRPr>
            </a:pPr>
            <a:r>
              <a:t>types · parameters · rules</a:t>
            </a:r>
          </a:p>
        </p:txBody>
      </p:sp>
      <p:sp>
        <p:nvSpPr>
          <p:cNvPr id="19" name="Right Arrow 18"/>
          <p:cNvSpPr/>
          <p:nvPr/>
        </p:nvSpPr>
        <p:spPr>
          <a:xfrm>
            <a:off x="4142231" y="3035808"/>
            <a:ext cx="210312" cy="146304"/>
          </a:xfrm>
          <a:prstGeom prst="rightArrow">
            <a:avLst/>
          </a:prstGeom>
          <a:solidFill>
            <a:srgbClr val="166D6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Rounded Rectangle 19"/>
          <p:cNvSpPr/>
          <p:nvPr/>
        </p:nvSpPr>
        <p:spPr>
          <a:xfrm>
            <a:off x="4306824" y="2651760"/>
            <a:ext cx="1719072" cy="1920240"/>
          </a:xfrm>
          <a:prstGeom prst="roundRect">
            <a:avLst>
              <a:gd name="adj" fmla="val 8000"/>
            </a:avLst>
          </a:prstGeom>
          <a:solidFill>
            <a:srgbClr val="F3F0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4480560" y="2862072"/>
            <a:ext cx="1371600" cy="457200"/>
          </a:xfrm>
          <a:prstGeom prst="rect">
            <a:avLst/>
          </a:prstGeom>
          <a:noFill/>
        </p:spPr>
        <p:txBody>
          <a:bodyPr wrap="square" lIns="0" rIns="0" tIns="0" bIns="0">
            <a:spAutoFit/>
          </a:bodyPr>
          <a:lstStyle/>
          <a:p>
            <a:pPr>
              <a:spcAft>
                <a:spcPts val="500"/>
              </a:spcAft>
              <a:defRPr sz="2700" b="1">
                <a:solidFill>
                  <a:srgbClr val="166D66"/>
                </a:solidFill>
                <a:latin typeface="Lato"/>
              </a:defRPr>
            </a:pPr>
            <a:r>
              <a:t>03</a:t>
            </a:r>
          </a:p>
        </p:txBody>
      </p:sp>
      <p:sp>
        <p:nvSpPr>
          <p:cNvPr id="22" name="TextBox 21"/>
          <p:cNvSpPr txBox="1"/>
          <p:nvPr/>
        </p:nvSpPr>
        <p:spPr>
          <a:xfrm>
            <a:off x="4480560" y="3483864"/>
            <a:ext cx="1371600" cy="640080"/>
          </a:xfrm>
          <a:prstGeom prst="rect">
            <a:avLst/>
          </a:prstGeom>
          <a:noFill/>
        </p:spPr>
        <p:txBody>
          <a:bodyPr wrap="square" lIns="0" rIns="0" tIns="0" bIns="0">
            <a:spAutoFit/>
          </a:bodyPr>
          <a:lstStyle/>
          <a:p>
            <a:pPr>
              <a:spcAft>
                <a:spcPts val="500"/>
              </a:spcAft>
              <a:defRPr sz="2100" b="1">
                <a:solidFill>
                  <a:srgbClr val="1B1B1A"/>
                </a:solidFill>
                <a:latin typeface="Lato"/>
              </a:defRPr>
            </a:pPr>
            <a:r>
              <a:t>Energy / force</a:t>
            </a:r>
          </a:p>
        </p:txBody>
      </p:sp>
      <p:sp>
        <p:nvSpPr>
          <p:cNvPr id="23" name="TextBox 22"/>
          <p:cNvSpPr txBox="1"/>
          <p:nvPr/>
        </p:nvSpPr>
        <p:spPr>
          <a:xfrm>
            <a:off x="4480560" y="4096512"/>
            <a:ext cx="1371600" cy="502920"/>
          </a:xfrm>
          <a:prstGeom prst="rect">
            <a:avLst/>
          </a:prstGeom>
          <a:noFill/>
        </p:spPr>
        <p:txBody>
          <a:bodyPr wrap="square" lIns="0" rIns="0" tIns="0" bIns="0">
            <a:spAutoFit/>
          </a:bodyPr>
          <a:lstStyle/>
          <a:p>
            <a:pPr>
              <a:spcAft>
                <a:spcPts val="500"/>
              </a:spcAft>
              <a:defRPr sz="1300" b="0">
                <a:solidFill>
                  <a:srgbClr val="5C5A55"/>
                </a:solidFill>
                <a:latin typeface="Lato"/>
              </a:defRPr>
            </a:pPr>
            <a:r>
              <a:t>Hamiltonian · gradient</a:t>
            </a:r>
          </a:p>
        </p:txBody>
      </p:sp>
      <p:sp>
        <p:nvSpPr>
          <p:cNvPr id="24" name="Right Arrow 23"/>
          <p:cNvSpPr/>
          <p:nvPr/>
        </p:nvSpPr>
        <p:spPr>
          <a:xfrm>
            <a:off x="5998464" y="3035808"/>
            <a:ext cx="210312" cy="146304"/>
          </a:xfrm>
          <a:prstGeom prst="rightArrow">
            <a:avLst/>
          </a:prstGeom>
          <a:solidFill>
            <a:srgbClr val="166D6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Rounded Rectangle 24"/>
          <p:cNvSpPr/>
          <p:nvPr/>
        </p:nvSpPr>
        <p:spPr>
          <a:xfrm>
            <a:off x="6163056" y="2651760"/>
            <a:ext cx="1719072" cy="1920240"/>
          </a:xfrm>
          <a:prstGeom prst="roundRect">
            <a:avLst>
              <a:gd name="adj" fmla="val 8000"/>
            </a:avLst>
          </a:prstGeom>
          <a:solidFill>
            <a:srgbClr val="F3F0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6336792" y="2862072"/>
            <a:ext cx="1371600" cy="457200"/>
          </a:xfrm>
          <a:prstGeom prst="rect">
            <a:avLst/>
          </a:prstGeom>
          <a:noFill/>
        </p:spPr>
        <p:txBody>
          <a:bodyPr wrap="square" lIns="0" rIns="0" tIns="0" bIns="0">
            <a:spAutoFit/>
          </a:bodyPr>
          <a:lstStyle/>
          <a:p>
            <a:pPr>
              <a:spcAft>
                <a:spcPts val="500"/>
              </a:spcAft>
              <a:defRPr sz="2700" b="1">
                <a:solidFill>
                  <a:srgbClr val="166D66"/>
                </a:solidFill>
                <a:latin typeface="Lato"/>
              </a:defRPr>
            </a:pPr>
            <a:r>
              <a:t>04</a:t>
            </a:r>
          </a:p>
        </p:txBody>
      </p:sp>
      <p:sp>
        <p:nvSpPr>
          <p:cNvPr id="27" name="TextBox 26"/>
          <p:cNvSpPr txBox="1"/>
          <p:nvPr/>
        </p:nvSpPr>
        <p:spPr>
          <a:xfrm>
            <a:off x="6336792" y="3483864"/>
            <a:ext cx="1371600" cy="640080"/>
          </a:xfrm>
          <a:prstGeom prst="rect">
            <a:avLst/>
          </a:prstGeom>
          <a:noFill/>
        </p:spPr>
        <p:txBody>
          <a:bodyPr wrap="square" lIns="0" rIns="0" tIns="0" bIns="0">
            <a:spAutoFit/>
          </a:bodyPr>
          <a:lstStyle/>
          <a:p>
            <a:pPr>
              <a:spcAft>
                <a:spcPts val="500"/>
              </a:spcAft>
              <a:defRPr sz="2100" b="1">
                <a:solidFill>
                  <a:srgbClr val="1B1B1A"/>
                </a:solidFill>
                <a:latin typeface="Lato"/>
              </a:defRPr>
            </a:pPr>
            <a:r>
              <a:t>Simulation</a:t>
            </a:r>
          </a:p>
        </p:txBody>
      </p:sp>
      <p:sp>
        <p:nvSpPr>
          <p:cNvPr id="28" name="TextBox 27"/>
          <p:cNvSpPr txBox="1"/>
          <p:nvPr/>
        </p:nvSpPr>
        <p:spPr>
          <a:xfrm>
            <a:off x="6336792" y="4096512"/>
            <a:ext cx="1371600" cy="502920"/>
          </a:xfrm>
          <a:prstGeom prst="rect">
            <a:avLst/>
          </a:prstGeom>
          <a:noFill/>
        </p:spPr>
        <p:txBody>
          <a:bodyPr wrap="square" lIns="0" rIns="0" tIns="0" bIns="0">
            <a:spAutoFit/>
          </a:bodyPr>
          <a:lstStyle/>
          <a:p>
            <a:pPr>
              <a:spcAft>
                <a:spcPts val="500"/>
              </a:spcAft>
              <a:defRPr sz="1300" b="0">
                <a:solidFill>
                  <a:srgbClr val="5C5A55"/>
                </a:solidFill>
                <a:latin typeface="Lato"/>
              </a:defRPr>
            </a:pPr>
            <a:r>
              <a:t>minimize · integrate</a:t>
            </a:r>
          </a:p>
        </p:txBody>
      </p:sp>
      <p:sp>
        <p:nvSpPr>
          <p:cNvPr id="29" name="Right Arrow 28"/>
          <p:cNvSpPr/>
          <p:nvPr/>
        </p:nvSpPr>
        <p:spPr>
          <a:xfrm>
            <a:off x="7854696" y="3035808"/>
            <a:ext cx="210312" cy="146304"/>
          </a:xfrm>
          <a:prstGeom prst="rightArrow">
            <a:avLst/>
          </a:prstGeom>
          <a:solidFill>
            <a:srgbClr val="166D6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Rounded Rectangle 29"/>
          <p:cNvSpPr/>
          <p:nvPr/>
        </p:nvSpPr>
        <p:spPr>
          <a:xfrm>
            <a:off x="8019288" y="2651760"/>
            <a:ext cx="1719072" cy="1920240"/>
          </a:xfrm>
          <a:prstGeom prst="roundRect">
            <a:avLst>
              <a:gd name="adj" fmla="val 8000"/>
            </a:avLst>
          </a:prstGeom>
          <a:solidFill>
            <a:srgbClr val="F3F0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a:off x="8193023" y="2862072"/>
            <a:ext cx="1371600" cy="457200"/>
          </a:xfrm>
          <a:prstGeom prst="rect">
            <a:avLst/>
          </a:prstGeom>
          <a:noFill/>
        </p:spPr>
        <p:txBody>
          <a:bodyPr wrap="square" lIns="0" rIns="0" tIns="0" bIns="0">
            <a:spAutoFit/>
          </a:bodyPr>
          <a:lstStyle/>
          <a:p>
            <a:pPr>
              <a:spcAft>
                <a:spcPts val="500"/>
              </a:spcAft>
              <a:defRPr sz="2700" b="1">
                <a:solidFill>
                  <a:srgbClr val="166D66"/>
                </a:solidFill>
                <a:latin typeface="Lato"/>
              </a:defRPr>
            </a:pPr>
            <a:r>
              <a:t>05</a:t>
            </a:r>
          </a:p>
        </p:txBody>
      </p:sp>
      <p:sp>
        <p:nvSpPr>
          <p:cNvPr id="32" name="TextBox 31"/>
          <p:cNvSpPr txBox="1"/>
          <p:nvPr/>
        </p:nvSpPr>
        <p:spPr>
          <a:xfrm>
            <a:off x="8193023" y="3483864"/>
            <a:ext cx="1371600" cy="640080"/>
          </a:xfrm>
          <a:prstGeom prst="rect">
            <a:avLst/>
          </a:prstGeom>
          <a:noFill/>
        </p:spPr>
        <p:txBody>
          <a:bodyPr wrap="square" lIns="0" rIns="0" tIns="0" bIns="0">
            <a:spAutoFit/>
          </a:bodyPr>
          <a:lstStyle/>
          <a:p>
            <a:pPr>
              <a:spcAft>
                <a:spcPts val="500"/>
              </a:spcAft>
              <a:defRPr sz="2100" b="1">
                <a:solidFill>
                  <a:srgbClr val="1B1B1A"/>
                </a:solidFill>
                <a:latin typeface="Lato"/>
              </a:defRPr>
            </a:pPr>
            <a:r>
              <a:t>Observable</a:t>
            </a:r>
          </a:p>
        </p:txBody>
      </p:sp>
      <p:sp>
        <p:nvSpPr>
          <p:cNvPr id="33" name="TextBox 32"/>
          <p:cNvSpPr txBox="1"/>
          <p:nvPr/>
        </p:nvSpPr>
        <p:spPr>
          <a:xfrm>
            <a:off x="8193023" y="4096512"/>
            <a:ext cx="1371600" cy="502920"/>
          </a:xfrm>
          <a:prstGeom prst="rect">
            <a:avLst/>
          </a:prstGeom>
          <a:noFill/>
        </p:spPr>
        <p:txBody>
          <a:bodyPr wrap="square" lIns="0" rIns="0" tIns="0" bIns="0">
            <a:spAutoFit/>
          </a:bodyPr>
          <a:lstStyle/>
          <a:p>
            <a:pPr>
              <a:spcAft>
                <a:spcPts val="500"/>
              </a:spcAft>
              <a:defRPr sz="1300" b="0">
                <a:solidFill>
                  <a:srgbClr val="5C5A55"/>
                </a:solidFill>
                <a:latin typeface="Lato"/>
              </a:defRPr>
            </a:pPr>
            <a:r>
              <a:t>estimator · conditions</a:t>
            </a:r>
          </a:p>
        </p:txBody>
      </p:sp>
      <p:sp>
        <p:nvSpPr>
          <p:cNvPr id="34" name="Right Arrow 33"/>
          <p:cNvSpPr/>
          <p:nvPr/>
        </p:nvSpPr>
        <p:spPr>
          <a:xfrm>
            <a:off x="9710928" y="3035808"/>
            <a:ext cx="210312" cy="146304"/>
          </a:xfrm>
          <a:prstGeom prst="rightArrow">
            <a:avLst/>
          </a:prstGeom>
          <a:solidFill>
            <a:srgbClr val="166D6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5" name="Rounded Rectangle 34"/>
          <p:cNvSpPr/>
          <p:nvPr/>
        </p:nvSpPr>
        <p:spPr>
          <a:xfrm>
            <a:off x="9875519" y="2651760"/>
            <a:ext cx="1719072" cy="1920240"/>
          </a:xfrm>
          <a:prstGeom prst="roundRect">
            <a:avLst>
              <a:gd name="adj" fmla="val 8000"/>
            </a:avLst>
          </a:prstGeom>
          <a:solidFill>
            <a:srgbClr val="F3F0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6" name="TextBox 35"/>
          <p:cNvSpPr txBox="1"/>
          <p:nvPr/>
        </p:nvSpPr>
        <p:spPr>
          <a:xfrm>
            <a:off x="10049255" y="2862072"/>
            <a:ext cx="1371600" cy="457200"/>
          </a:xfrm>
          <a:prstGeom prst="rect">
            <a:avLst/>
          </a:prstGeom>
          <a:noFill/>
        </p:spPr>
        <p:txBody>
          <a:bodyPr wrap="square" lIns="0" rIns="0" tIns="0" bIns="0">
            <a:spAutoFit/>
          </a:bodyPr>
          <a:lstStyle/>
          <a:p>
            <a:pPr>
              <a:spcAft>
                <a:spcPts val="500"/>
              </a:spcAft>
              <a:defRPr sz="2700" b="1">
                <a:solidFill>
                  <a:srgbClr val="166D66"/>
                </a:solidFill>
                <a:latin typeface="Lato"/>
              </a:defRPr>
            </a:pPr>
            <a:r>
              <a:t>06</a:t>
            </a:r>
          </a:p>
        </p:txBody>
      </p:sp>
      <p:sp>
        <p:nvSpPr>
          <p:cNvPr id="37" name="TextBox 36"/>
          <p:cNvSpPr txBox="1"/>
          <p:nvPr/>
        </p:nvSpPr>
        <p:spPr>
          <a:xfrm>
            <a:off x="10049255" y="3483864"/>
            <a:ext cx="1371600" cy="640080"/>
          </a:xfrm>
          <a:prstGeom prst="rect">
            <a:avLst/>
          </a:prstGeom>
          <a:noFill/>
        </p:spPr>
        <p:txBody>
          <a:bodyPr wrap="square" lIns="0" rIns="0" tIns="0" bIns="0">
            <a:spAutoFit/>
          </a:bodyPr>
          <a:lstStyle/>
          <a:p>
            <a:pPr>
              <a:spcAft>
                <a:spcPts val="500"/>
              </a:spcAft>
              <a:defRPr sz="2100" b="1">
                <a:solidFill>
                  <a:srgbClr val="1B1B1A"/>
                </a:solidFill>
                <a:latin typeface="Lato"/>
              </a:defRPr>
            </a:pPr>
            <a:r>
              <a:t>Evidence</a:t>
            </a:r>
          </a:p>
        </p:txBody>
      </p:sp>
      <p:sp>
        <p:nvSpPr>
          <p:cNvPr id="38" name="TextBox 37"/>
          <p:cNvSpPr txBox="1"/>
          <p:nvPr/>
        </p:nvSpPr>
        <p:spPr>
          <a:xfrm>
            <a:off x="10049255" y="4096512"/>
            <a:ext cx="1371600" cy="502920"/>
          </a:xfrm>
          <a:prstGeom prst="rect">
            <a:avLst/>
          </a:prstGeom>
          <a:noFill/>
        </p:spPr>
        <p:txBody>
          <a:bodyPr wrap="square" lIns="0" rIns="0" tIns="0" bIns="0">
            <a:spAutoFit/>
          </a:bodyPr>
          <a:lstStyle/>
          <a:p>
            <a:pPr>
              <a:spcAft>
                <a:spcPts val="500"/>
              </a:spcAft>
              <a:defRPr sz="1300" b="0">
                <a:solidFill>
                  <a:srgbClr val="5C5A55"/>
                </a:solidFill>
                <a:latin typeface="Lato"/>
              </a:defRPr>
            </a:pPr>
            <a:r>
              <a:t>fit · test · limit</a:t>
            </a:r>
          </a:p>
        </p:txBody>
      </p:sp>
      <p:sp>
        <p:nvSpPr>
          <p:cNvPr id="39" name="TextBox 38"/>
          <p:cNvSpPr txBox="1"/>
          <p:nvPr/>
        </p:nvSpPr>
        <p:spPr>
          <a:xfrm>
            <a:off x="594360" y="5202936"/>
            <a:ext cx="10698480" cy="457200"/>
          </a:xfrm>
          <a:prstGeom prst="rect">
            <a:avLst/>
          </a:prstGeom>
          <a:noFill/>
        </p:spPr>
        <p:txBody>
          <a:bodyPr wrap="square" lIns="0" rIns="0" tIns="0" bIns="0">
            <a:spAutoFit/>
          </a:bodyPr>
          <a:lstStyle/>
          <a:p>
            <a:pPr>
              <a:spcAft>
                <a:spcPts val="500"/>
              </a:spcAft>
              <a:defRPr sz="2200" b="0">
                <a:solidFill>
                  <a:srgbClr val="1B1B1A"/>
                </a:solidFill>
                <a:latin typeface="Lato"/>
              </a:defRPr>
            </a:pPr>
            <a:r>
              <a:t>Separate the input, model, calculation and evidence for every claim.</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BFAF7"/>
        </a:solidFill>
        <a:effectLst/>
      </p:bgPr>
    </p:bg>
    <p:spTree>
      <p:nvGrpSpPr>
        <p:cNvPr id="1" name=""/>
        <p:cNvGrpSpPr/>
        <p:nvPr/>
      </p:nvGrpSpPr>
      <p:grpSpPr/>
      <p:sp>
        <p:nvSpPr>
          <p:cNvPr id="2" name="TextBox 1"/>
          <p:cNvSpPr txBox="1"/>
          <p:nvPr/>
        </p:nvSpPr>
        <p:spPr>
          <a:xfrm>
            <a:off x="594360" y="256032"/>
            <a:ext cx="4572000" cy="182880"/>
          </a:xfrm>
          <a:prstGeom prst="rect">
            <a:avLst/>
          </a:prstGeom>
          <a:noFill/>
        </p:spPr>
        <p:txBody>
          <a:bodyPr wrap="square" lIns="0" rIns="0" tIns="0" bIns="0">
            <a:spAutoFit/>
          </a:bodyPr>
          <a:lstStyle/>
          <a:p>
            <a:pPr>
              <a:spcAft>
                <a:spcPts val="500"/>
              </a:spcAft>
              <a:defRPr sz="1000" b="1">
                <a:solidFill>
                  <a:srgbClr val="5C5A55"/>
                </a:solidFill>
                <a:latin typeface="Lato"/>
              </a:defRPr>
            </a:pPr>
            <a:r>
              <a:t>INTERFACE FORCE FIELD</a:t>
            </a:r>
          </a:p>
        </p:txBody>
      </p:sp>
      <p:sp>
        <p:nvSpPr>
          <p:cNvPr id="3" name="TextBox 2"/>
          <p:cNvSpPr txBox="1"/>
          <p:nvPr/>
        </p:nvSpPr>
        <p:spPr>
          <a:xfrm>
            <a:off x="7315200" y="256032"/>
            <a:ext cx="4251960" cy="219456"/>
          </a:xfrm>
          <a:prstGeom prst="rect">
            <a:avLst/>
          </a:prstGeom>
          <a:noFill/>
        </p:spPr>
        <p:txBody>
          <a:bodyPr wrap="square" lIns="0" rIns="0" tIns="0" bIns="0">
            <a:spAutoFit/>
          </a:bodyPr>
          <a:lstStyle/>
          <a:p>
            <a:pPr algn="r">
              <a:spcAft>
                <a:spcPts val="500"/>
              </a:spcAft>
              <a:defRPr sz="1000" b="0">
                <a:solidFill>
                  <a:srgbClr val="166D66"/>
                </a:solidFill>
                <a:latin typeface="Lato"/>
              </a:defRPr>
            </a:pPr>
            <a:r>
              <a:t>01 · STRUCTURE &amp; CHEMISTRY</a:t>
            </a:r>
          </a:p>
        </p:txBody>
      </p:sp>
      <p:sp>
        <p:nvSpPr>
          <p:cNvPr id="4" name="TextBox 3"/>
          <p:cNvSpPr txBox="1"/>
          <p:nvPr/>
        </p:nvSpPr>
        <p:spPr>
          <a:xfrm>
            <a:off x="594360" y="749808"/>
            <a:ext cx="10972800" cy="685800"/>
          </a:xfrm>
          <a:prstGeom prst="rect">
            <a:avLst/>
          </a:prstGeom>
          <a:noFill/>
        </p:spPr>
        <p:txBody>
          <a:bodyPr wrap="square" lIns="0" rIns="0" tIns="0" bIns="0">
            <a:spAutoFit/>
          </a:bodyPr>
          <a:lstStyle/>
          <a:p>
            <a:pPr>
              <a:spcAft>
                <a:spcPts val="500"/>
              </a:spcAft>
              <a:defRPr sz="3200" b="1">
                <a:solidFill>
                  <a:srgbClr val="1B1B1A"/>
                </a:solidFill>
                <a:latin typeface="Lato"/>
              </a:defRPr>
            </a:pPr>
            <a:r>
              <a:t>Start with a real periodic crystal</a:t>
            </a:r>
          </a:p>
        </p:txBody>
      </p:sp>
      <p:sp>
        <p:nvSpPr>
          <p:cNvPr id="5" name="TextBox 4"/>
          <p:cNvSpPr txBox="1"/>
          <p:nvPr/>
        </p:nvSpPr>
        <p:spPr>
          <a:xfrm>
            <a:off x="594360" y="1463040"/>
            <a:ext cx="10972800" cy="557784"/>
          </a:xfrm>
          <a:prstGeom prst="rect">
            <a:avLst/>
          </a:prstGeom>
          <a:noFill/>
        </p:spPr>
        <p:txBody>
          <a:bodyPr wrap="square" lIns="0" rIns="0" tIns="0" bIns="0">
            <a:spAutoFit/>
          </a:bodyPr>
          <a:lstStyle/>
          <a:p>
            <a:pPr>
              <a:spcAft>
                <a:spcPts val="500"/>
              </a:spcAft>
              <a:defRPr sz="1900" b="0">
                <a:solidFill>
                  <a:srgbClr val="5C5A55"/>
                </a:solidFill>
                <a:latin typeface="Lato"/>
              </a:defRPr>
            </a:pPr>
            <a:r>
              <a:t>Rhodium: fcc, Fm-3m, a = 3.8032 Å</a:t>
            </a:r>
          </a:p>
        </p:txBody>
      </p:sp>
      <p:cxnSp>
        <p:nvCxnSpPr>
          <p:cNvPr id="6" name="Connector 5"/>
          <p:cNvCxnSpPr/>
          <p:nvPr/>
        </p:nvCxnSpPr>
        <p:spPr>
          <a:xfrm>
            <a:off x="594360" y="6336792"/>
            <a:ext cx="11000232" cy="0"/>
          </a:xfrm>
          <a:prstGeom prst="line">
            <a:avLst/>
          </a:prstGeom>
          <a:ln w="8890">
            <a:solidFill>
              <a:srgbClr val="B9B3A5"/>
            </a:solidFill>
          </a:ln>
        </p:spPr>
        <p:style>
          <a:lnRef idx="2">
            <a:schemeClr val="accent1"/>
          </a:lnRef>
          <a:fillRef idx="0">
            <a:schemeClr val="accent1"/>
          </a:fillRef>
          <a:effectRef idx="1">
            <a:schemeClr val="accent1"/>
          </a:effectRef>
          <a:fontRef idx="minor">
            <a:schemeClr val="tx1"/>
          </a:fontRef>
        </p:style>
      </p:cxnSp>
      <p:sp>
        <p:nvSpPr>
          <p:cNvPr id="7" name="Rectangle 6"/>
          <p:cNvSpPr/>
          <p:nvPr/>
        </p:nvSpPr>
        <p:spPr>
          <a:xfrm>
            <a:off x="594360" y="6336792"/>
            <a:ext cx="1257169" cy="22860"/>
          </a:xfrm>
          <a:prstGeom prst="rect">
            <a:avLst/>
          </a:prstGeom>
          <a:solidFill>
            <a:srgbClr val="166D6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94360" y="6446520"/>
            <a:ext cx="9144000" cy="182880"/>
          </a:xfrm>
          <a:prstGeom prst="rect">
            <a:avLst/>
          </a:prstGeom>
          <a:noFill/>
        </p:spPr>
        <p:txBody>
          <a:bodyPr wrap="square" lIns="0" rIns="0" tIns="0" bIns="0">
            <a:spAutoFit/>
          </a:bodyPr>
          <a:lstStyle/>
          <a:p>
            <a:pPr>
              <a:spcAft>
                <a:spcPts val="500"/>
              </a:spcAft>
              <a:defRPr sz="1000" b="0">
                <a:solidFill>
                  <a:srgbClr val="5C5A55"/>
                </a:solidFill>
                <a:latin typeface="Lato"/>
              </a:defRPr>
            </a:pPr>
            <a:r>
              <a:t>K21 · K21C</a:t>
            </a:r>
          </a:p>
        </p:txBody>
      </p:sp>
      <p:sp>
        <p:nvSpPr>
          <p:cNvPr id="9" name="TextBox 8"/>
          <p:cNvSpPr txBox="1"/>
          <p:nvPr/>
        </p:nvSpPr>
        <p:spPr>
          <a:xfrm>
            <a:off x="10607040" y="6419088"/>
            <a:ext cx="960120" cy="274320"/>
          </a:xfrm>
          <a:prstGeom prst="rect">
            <a:avLst/>
          </a:prstGeom>
          <a:noFill/>
        </p:spPr>
        <p:txBody>
          <a:bodyPr wrap="square" lIns="0" rIns="0" tIns="0" bIns="0">
            <a:spAutoFit/>
          </a:bodyPr>
          <a:lstStyle/>
          <a:p>
            <a:pPr algn="r">
              <a:spcAft>
                <a:spcPts val="500"/>
              </a:spcAft>
              <a:defRPr sz="1100" b="0">
                <a:solidFill>
                  <a:srgbClr val="5C5A55"/>
                </a:solidFill>
                <a:latin typeface="Lato"/>
              </a:defRPr>
            </a:pPr>
            <a:r>
              <a:t>04 / 35</a:t>
            </a:r>
          </a:p>
        </p:txBody>
      </p:sp>
      <p:sp>
        <p:nvSpPr>
          <p:cNvPr id="10" name="TextBox 9"/>
          <p:cNvSpPr txBox="1"/>
          <p:nvPr/>
        </p:nvSpPr>
        <p:spPr>
          <a:xfrm>
            <a:off x="594360" y="5925312"/>
            <a:ext cx="10972800" cy="310896"/>
          </a:xfrm>
          <a:prstGeom prst="rect">
            <a:avLst/>
          </a:prstGeom>
          <a:noFill/>
        </p:spPr>
        <p:txBody>
          <a:bodyPr wrap="square" lIns="0" rIns="0" tIns="0" bIns="0">
            <a:spAutoFit/>
          </a:bodyPr>
          <a:lstStyle/>
          <a:p>
            <a:pPr>
              <a:spcAft>
                <a:spcPts val="500"/>
              </a:spcAft>
              <a:defRPr sz="1000" b="1">
                <a:solidFill>
                  <a:srgbClr val="80530C"/>
                </a:solidFill>
                <a:latin typeface="Lato"/>
              </a:defRPr>
            </a:pPr>
            <a:r>
              <a:t>SOURCE GEOMETRY · STATIC IDEAL CELL</a:t>
            </a:r>
          </a:p>
        </p:txBody>
      </p:sp>
      <p:sp>
        <p:nvSpPr>
          <p:cNvPr id="11" name="Rectangle 10"/>
          <p:cNvSpPr/>
          <p:nvPr/>
        </p:nvSpPr>
        <p:spPr>
          <a:xfrm>
            <a:off x="594360" y="2404872"/>
            <a:ext cx="54864" cy="274320"/>
          </a:xfrm>
          <a:prstGeom prst="rect">
            <a:avLst/>
          </a:prstGeom>
          <a:solidFill>
            <a:srgbClr val="166D6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04672" y="2331720"/>
            <a:ext cx="4361688" cy="841248"/>
          </a:xfrm>
          <a:prstGeom prst="rect">
            <a:avLst/>
          </a:prstGeom>
          <a:noFill/>
        </p:spPr>
        <p:txBody>
          <a:bodyPr wrap="square" lIns="0" rIns="0" tIns="0" bIns="0">
            <a:spAutoFit/>
          </a:bodyPr>
          <a:lstStyle/>
          <a:p>
            <a:pPr>
              <a:spcAft>
                <a:spcPts val="500"/>
              </a:spcAft>
              <a:defRPr sz="2000" b="0">
                <a:solidFill>
                  <a:srgbClr val="1B1B1A"/>
                </a:solidFill>
                <a:latin typeface="Lato"/>
              </a:defRPr>
            </a:pPr>
            <a:r>
              <a:t>Corrected supplementary CAR: one symmetry-unique Rh site.</a:t>
            </a:r>
          </a:p>
        </p:txBody>
      </p:sp>
      <p:sp>
        <p:nvSpPr>
          <p:cNvPr id="13" name="Rectangle 12"/>
          <p:cNvSpPr/>
          <p:nvPr/>
        </p:nvSpPr>
        <p:spPr>
          <a:xfrm>
            <a:off x="594360" y="3410712"/>
            <a:ext cx="54864" cy="274320"/>
          </a:xfrm>
          <a:prstGeom prst="rect">
            <a:avLst/>
          </a:prstGeom>
          <a:solidFill>
            <a:srgbClr val="166D6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804672" y="3337560"/>
            <a:ext cx="4361688" cy="841248"/>
          </a:xfrm>
          <a:prstGeom prst="rect">
            <a:avLst/>
          </a:prstGeom>
          <a:noFill/>
        </p:spPr>
        <p:txBody>
          <a:bodyPr wrap="square" lIns="0" rIns="0" tIns="0" bIns="0">
            <a:spAutoFit/>
          </a:bodyPr>
          <a:lstStyle/>
          <a:p>
            <a:pPr>
              <a:spcAft>
                <a:spcPts val="500"/>
              </a:spcAft>
              <a:defRPr sz="2000" b="0">
                <a:solidFill>
                  <a:srgbClr val="1B1B1A"/>
                </a:solidFill>
                <a:latin typeface="Lato"/>
              </a:defRPr>
            </a:pPr>
            <a:r>
              <a:t>Expand Fm-3m symmetry → 4 atoms per conventional cell.</a:t>
            </a:r>
          </a:p>
        </p:txBody>
      </p:sp>
      <p:sp>
        <p:nvSpPr>
          <p:cNvPr id="15" name="Rectangle 14"/>
          <p:cNvSpPr/>
          <p:nvPr/>
        </p:nvSpPr>
        <p:spPr>
          <a:xfrm>
            <a:off x="594360" y="4416552"/>
            <a:ext cx="54864" cy="274320"/>
          </a:xfrm>
          <a:prstGeom prst="rect">
            <a:avLst/>
          </a:prstGeom>
          <a:solidFill>
            <a:srgbClr val="166D6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04672" y="4343400"/>
            <a:ext cx="4361688" cy="841248"/>
          </a:xfrm>
          <a:prstGeom prst="rect">
            <a:avLst/>
          </a:prstGeom>
          <a:noFill/>
        </p:spPr>
        <p:txBody>
          <a:bodyPr wrap="square" lIns="0" rIns="0" tIns="0" bIns="0">
            <a:spAutoFit/>
          </a:bodyPr>
          <a:lstStyle/>
          <a:p>
            <a:pPr>
              <a:spcAft>
                <a:spcPts val="500"/>
              </a:spcAft>
              <a:defRPr sz="2000" b="0">
                <a:solidFill>
                  <a:srgbClr val="1B1B1A"/>
                </a:solidFill>
                <a:latin typeface="Lato"/>
              </a:defRPr>
            </a:pPr>
            <a:r>
              <a:t>Render equivalent boundary sites to show the cell clearly.</a:t>
            </a:r>
          </a:p>
        </p:txBody>
      </p:sp>
      <p:pic>
        <p:nvPicPr>
          <p:cNvPr id="17" name="Picture 16" descr="rh-unit.png"/>
          <p:cNvPicPr>
            <a:picLocks noChangeAspect="1"/>
          </p:cNvPicPr>
          <p:nvPr/>
        </p:nvPicPr>
        <p:blipFill>
          <a:blip r:embed="rId2"/>
          <a:stretch>
            <a:fillRect/>
          </a:stretch>
        </p:blipFill>
        <p:spPr>
          <a:xfrm>
            <a:off x="5865222" y="2066543"/>
            <a:ext cx="5277394" cy="3694176"/>
          </a:xfrm>
          <a:prstGeom prst="rect">
            <a:avLst/>
          </a:prstGeom>
        </p:spPr>
      </p:pic>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BFAF7"/>
        </a:solidFill>
        <a:effectLst/>
      </p:bgPr>
    </p:bg>
    <p:spTree>
      <p:nvGrpSpPr>
        <p:cNvPr id="1" name=""/>
        <p:cNvGrpSpPr/>
        <p:nvPr/>
      </p:nvGrpSpPr>
      <p:grpSpPr/>
      <p:sp>
        <p:nvSpPr>
          <p:cNvPr id="2" name="TextBox 1"/>
          <p:cNvSpPr txBox="1"/>
          <p:nvPr/>
        </p:nvSpPr>
        <p:spPr>
          <a:xfrm>
            <a:off x="594360" y="256032"/>
            <a:ext cx="4572000" cy="182880"/>
          </a:xfrm>
          <a:prstGeom prst="rect">
            <a:avLst/>
          </a:prstGeom>
          <a:noFill/>
        </p:spPr>
        <p:txBody>
          <a:bodyPr wrap="square" lIns="0" rIns="0" tIns="0" bIns="0">
            <a:spAutoFit/>
          </a:bodyPr>
          <a:lstStyle/>
          <a:p>
            <a:pPr>
              <a:spcAft>
                <a:spcPts val="500"/>
              </a:spcAft>
              <a:defRPr sz="1000" b="1">
                <a:solidFill>
                  <a:srgbClr val="5C5A55"/>
                </a:solidFill>
                <a:latin typeface="Lato"/>
              </a:defRPr>
            </a:pPr>
            <a:r>
              <a:t>INTERFACE FORCE FIELD</a:t>
            </a:r>
          </a:p>
        </p:txBody>
      </p:sp>
      <p:sp>
        <p:nvSpPr>
          <p:cNvPr id="3" name="TextBox 2"/>
          <p:cNvSpPr txBox="1"/>
          <p:nvPr/>
        </p:nvSpPr>
        <p:spPr>
          <a:xfrm>
            <a:off x="7315200" y="256032"/>
            <a:ext cx="4251960" cy="219456"/>
          </a:xfrm>
          <a:prstGeom prst="rect">
            <a:avLst/>
          </a:prstGeom>
          <a:noFill/>
        </p:spPr>
        <p:txBody>
          <a:bodyPr wrap="square" lIns="0" rIns="0" tIns="0" bIns="0">
            <a:spAutoFit/>
          </a:bodyPr>
          <a:lstStyle/>
          <a:p>
            <a:pPr algn="r">
              <a:spcAft>
                <a:spcPts val="500"/>
              </a:spcAft>
              <a:defRPr sz="1000" b="0">
                <a:solidFill>
                  <a:srgbClr val="166D66"/>
                </a:solidFill>
                <a:latin typeface="Lato"/>
              </a:defRPr>
            </a:pPr>
            <a:r>
              <a:t>01 · STRUCTURE &amp; CHEMISTRY</a:t>
            </a:r>
          </a:p>
        </p:txBody>
      </p:sp>
      <p:sp>
        <p:nvSpPr>
          <p:cNvPr id="4" name="TextBox 3"/>
          <p:cNvSpPr txBox="1"/>
          <p:nvPr/>
        </p:nvSpPr>
        <p:spPr>
          <a:xfrm>
            <a:off x="594360" y="749808"/>
            <a:ext cx="10972800" cy="685800"/>
          </a:xfrm>
          <a:prstGeom prst="rect">
            <a:avLst/>
          </a:prstGeom>
          <a:noFill/>
        </p:spPr>
        <p:txBody>
          <a:bodyPr wrap="square" lIns="0" rIns="0" tIns="0" bIns="0">
            <a:spAutoFit/>
          </a:bodyPr>
          <a:lstStyle/>
          <a:p>
            <a:pPr>
              <a:spcAft>
                <a:spcPts val="500"/>
              </a:spcAft>
              <a:defRPr sz="3200" b="1">
                <a:solidFill>
                  <a:srgbClr val="1B1B1A"/>
                </a:solidFill>
                <a:latin typeface="Lato"/>
              </a:defRPr>
            </a:pPr>
            <a:r>
              <a:t>A supercell changes scale, not chemistry</a:t>
            </a:r>
          </a:p>
        </p:txBody>
      </p:sp>
      <p:sp>
        <p:nvSpPr>
          <p:cNvPr id="5" name="TextBox 4"/>
          <p:cNvSpPr txBox="1"/>
          <p:nvPr/>
        </p:nvSpPr>
        <p:spPr>
          <a:xfrm>
            <a:off x="594360" y="1463040"/>
            <a:ext cx="10972800" cy="557784"/>
          </a:xfrm>
          <a:prstGeom prst="rect">
            <a:avLst/>
          </a:prstGeom>
          <a:noFill/>
        </p:spPr>
        <p:txBody>
          <a:bodyPr wrap="square" lIns="0" rIns="0" tIns="0" bIns="0">
            <a:spAutoFit/>
          </a:bodyPr>
          <a:lstStyle/>
          <a:p>
            <a:pPr>
              <a:spcAft>
                <a:spcPts val="500"/>
              </a:spcAft>
              <a:defRPr sz="1900" b="0">
                <a:solidFill>
                  <a:srgbClr val="5C5A55"/>
                </a:solidFill>
                <a:latin typeface="Lato"/>
              </a:defRPr>
            </a:pPr>
            <a:r>
              <a:t>Replicate the cell while preserving periodic meaning.</a:t>
            </a:r>
          </a:p>
        </p:txBody>
      </p:sp>
      <p:cxnSp>
        <p:nvCxnSpPr>
          <p:cNvPr id="6" name="Connector 5"/>
          <p:cNvCxnSpPr/>
          <p:nvPr/>
        </p:nvCxnSpPr>
        <p:spPr>
          <a:xfrm>
            <a:off x="594360" y="6336792"/>
            <a:ext cx="11000232" cy="0"/>
          </a:xfrm>
          <a:prstGeom prst="line">
            <a:avLst/>
          </a:prstGeom>
          <a:ln w="8890">
            <a:solidFill>
              <a:srgbClr val="B9B3A5"/>
            </a:solidFill>
          </a:ln>
        </p:spPr>
        <p:style>
          <a:lnRef idx="2">
            <a:schemeClr val="accent1"/>
          </a:lnRef>
          <a:fillRef idx="0">
            <a:schemeClr val="accent1"/>
          </a:fillRef>
          <a:effectRef idx="1">
            <a:schemeClr val="accent1"/>
          </a:effectRef>
          <a:fontRef idx="minor">
            <a:schemeClr val="tx1"/>
          </a:fontRef>
        </p:style>
      </p:cxnSp>
      <p:sp>
        <p:nvSpPr>
          <p:cNvPr id="7" name="Rectangle 6"/>
          <p:cNvSpPr/>
          <p:nvPr/>
        </p:nvSpPr>
        <p:spPr>
          <a:xfrm>
            <a:off x="594360" y="6336792"/>
            <a:ext cx="1571461" cy="22860"/>
          </a:xfrm>
          <a:prstGeom prst="rect">
            <a:avLst/>
          </a:prstGeom>
          <a:solidFill>
            <a:srgbClr val="166D6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94360" y="6446520"/>
            <a:ext cx="9144000" cy="182880"/>
          </a:xfrm>
          <a:prstGeom prst="rect">
            <a:avLst/>
          </a:prstGeom>
          <a:noFill/>
        </p:spPr>
        <p:txBody>
          <a:bodyPr wrap="square" lIns="0" rIns="0" tIns="0" bIns="0">
            <a:spAutoFit/>
          </a:bodyPr>
          <a:lstStyle/>
          <a:p>
            <a:pPr>
              <a:spcAft>
                <a:spcPts val="500"/>
              </a:spcAft>
              <a:defRPr sz="1000" b="0">
                <a:solidFill>
                  <a:srgbClr val="5C5A55"/>
                </a:solidFill>
                <a:latin typeface="Lato"/>
              </a:defRPr>
            </a:pPr>
            <a:r>
              <a:t>K21 · K21C</a:t>
            </a:r>
          </a:p>
        </p:txBody>
      </p:sp>
      <p:sp>
        <p:nvSpPr>
          <p:cNvPr id="9" name="TextBox 8"/>
          <p:cNvSpPr txBox="1"/>
          <p:nvPr/>
        </p:nvSpPr>
        <p:spPr>
          <a:xfrm>
            <a:off x="10607040" y="6419088"/>
            <a:ext cx="960120" cy="274320"/>
          </a:xfrm>
          <a:prstGeom prst="rect">
            <a:avLst/>
          </a:prstGeom>
          <a:noFill/>
        </p:spPr>
        <p:txBody>
          <a:bodyPr wrap="square" lIns="0" rIns="0" tIns="0" bIns="0">
            <a:spAutoFit/>
          </a:bodyPr>
          <a:lstStyle/>
          <a:p>
            <a:pPr algn="r">
              <a:spcAft>
                <a:spcPts val="500"/>
              </a:spcAft>
              <a:defRPr sz="1100" b="0">
                <a:solidFill>
                  <a:srgbClr val="5C5A55"/>
                </a:solidFill>
                <a:latin typeface="Lato"/>
              </a:defRPr>
            </a:pPr>
            <a:r>
              <a:t>05 / 35</a:t>
            </a:r>
          </a:p>
        </p:txBody>
      </p:sp>
      <p:sp>
        <p:nvSpPr>
          <p:cNvPr id="10" name="TextBox 9"/>
          <p:cNvSpPr txBox="1"/>
          <p:nvPr/>
        </p:nvSpPr>
        <p:spPr>
          <a:xfrm>
            <a:off x="594360" y="5925312"/>
            <a:ext cx="10972800" cy="310896"/>
          </a:xfrm>
          <a:prstGeom prst="rect">
            <a:avLst/>
          </a:prstGeom>
          <a:noFill/>
        </p:spPr>
        <p:txBody>
          <a:bodyPr wrap="square" lIns="0" rIns="0" tIns="0" bIns="0">
            <a:spAutoFit/>
          </a:bodyPr>
          <a:lstStyle/>
          <a:p>
            <a:pPr>
              <a:spcAft>
                <a:spcPts val="500"/>
              </a:spcAft>
              <a:defRPr sz="1000" b="1">
                <a:solidFill>
                  <a:srgbClr val="80530C"/>
                </a:solidFill>
                <a:latin typeface="Lato"/>
              </a:defRPr>
            </a:pPr>
            <a:r>
              <a:t>DISPLAY SUPERCELL · NO NEW SIMULATION</a:t>
            </a:r>
          </a:p>
        </p:txBody>
      </p:sp>
      <p:sp>
        <p:nvSpPr>
          <p:cNvPr id="11" name="Rectangle 10"/>
          <p:cNvSpPr/>
          <p:nvPr/>
        </p:nvSpPr>
        <p:spPr>
          <a:xfrm>
            <a:off x="594360" y="2404872"/>
            <a:ext cx="54864" cy="274320"/>
          </a:xfrm>
          <a:prstGeom prst="rect">
            <a:avLst/>
          </a:prstGeom>
          <a:solidFill>
            <a:srgbClr val="166D6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04672" y="2331720"/>
            <a:ext cx="4361688" cy="841248"/>
          </a:xfrm>
          <a:prstGeom prst="rect">
            <a:avLst/>
          </a:prstGeom>
          <a:noFill/>
        </p:spPr>
        <p:txBody>
          <a:bodyPr wrap="square" lIns="0" rIns="0" tIns="0" bIns="0">
            <a:spAutoFit/>
          </a:bodyPr>
          <a:lstStyle/>
          <a:p>
            <a:pPr>
              <a:spcAft>
                <a:spcPts val="500"/>
              </a:spcAft>
              <a:defRPr sz="2000" b="0">
                <a:solidFill>
                  <a:srgbClr val="1B1B1A"/>
                </a:solidFill>
                <a:latin typeface="Lato"/>
              </a:defRPr>
            </a:pPr>
            <a:r>
              <a:t>3 × 3 × 3 conventional cells → 108 Rh atoms.</a:t>
            </a:r>
          </a:p>
        </p:txBody>
      </p:sp>
      <p:sp>
        <p:nvSpPr>
          <p:cNvPr id="13" name="Rectangle 12"/>
          <p:cNvSpPr/>
          <p:nvPr/>
        </p:nvSpPr>
        <p:spPr>
          <a:xfrm>
            <a:off x="594360" y="3410712"/>
            <a:ext cx="54864" cy="274320"/>
          </a:xfrm>
          <a:prstGeom prst="rect">
            <a:avLst/>
          </a:prstGeom>
          <a:solidFill>
            <a:srgbClr val="166D6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804672" y="3337560"/>
            <a:ext cx="4361688" cy="841248"/>
          </a:xfrm>
          <a:prstGeom prst="rect">
            <a:avLst/>
          </a:prstGeom>
          <a:noFill/>
        </p:spPr>
        <p:txBody>
          <a:bodyPr wrap="square" lIns="0" rIns="0" tIns="0" bIns="0">
            <a:spAutoFit/>
          </a:bodyPr>
          <a:lstStyle/>
          <a:p>
            <a:pPr>
              <a:spcAft>
                <a:spcPts val="500"/>
              </a:spcAft>
              <a:defRPr sz="2000" b="0">
                <a:solidFill>
                  <a:srgbClr val="1B1B1A"/>
                </a:solidFill>
                <a:latin typeface="Lato"/>
              </a:defRPr>
            </a:pPr>
            <a:r>
              <a:t>Bulk periodic boundaries reconnect opposing faces.</a:t>
            </a:r>
          </a:p>
        </p:txBody>
      </p:sp>
      <p:sp>
        <p:nvSpPr>
          <p:cNvPr id="15" name="Rectangle 14"/>
          <p:cNvSpPr/>
          <p:nvPr/>
        </p:nvSpPr>
        <p:spPr>
          <a:xfrm>
            <a:off x="594360" y="4416552"/>
            <a:ext cx="54864" cy="274320"/>
          </a:xfrm>
          <a:prstGeom prst="rect">
            <a:avLst/>
          </a:prstGeom>
          <a:solidFill>
            <a:srgbClr val="166D6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04672" y="4343400"/>
            <a:ext cx="4361688" cy="841248"/>
          </a:xfrm>
          <a:prstGeom prst="rect">
            <a:avLst/>
          </a:prstGeom>
          <a:noFill/>
        </p:spPr>
        <p:txBody>
          <a:bodyPr wrap="square" lIns="0" rIns="0" tIns="0" bIns="0">
            <a:spAutoFit/>
          </a:bodyPr>
          <a:lstStyle/>
          <a:p>
            <a:pPr>
              <a:spcAft>
                <a:spcPts val="500"/>
              </a:spcAft>
              <a:defRPr sz="2000" b="0">
                <a:solidFill>
                  <a:srgbClr val="1B1B1A"/>
                </a:solidFill>
                <a:latin typeface="Lato"/>
              </a:defRPr>
            </a:pPr>
            <a:r>
              <a:t>Paper lattice calculations used 5 × 5 × 5 cells, not this display.</a:t>
            </a:r>
          </a:p>
        </p:txBody>
      </p:sp>
      <p:pic>
        <p:nvPicPr>
          <p:cNvPr id="17" name="Picture 16" descr="rh-supercell.png"/>
          <p:cNvPicPr>
            <a:picLocks noChangeAspect="1"/>
          </p:cNvPicPr>
          <p:nvPr/>
        </p:nvPicPr>
        <p:blipFill>
          <a:blip r:embed="rId2"/>
          <a:stretch>
            <a:fillRect/>
          </a:stretch>
        </p:blipFill>
        <p:spPr>
          <a:xfrm>
            <a:off x="5865222" y="2066543"/>
            <a:ext cx="5277394" cy="3694176"/>
          </a:xfrm>
          <a:prstGeom prst="rect">
            <a:avLst/>
          </a:prstGeom>
        </p:spPr>
      </p:pic>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BFAF7"/>
        </a:solidFill>
        <a:effectLst/>
      </p:bgPr>
    </p:bg>
    <p:spTree>
      <p:nvGrpSpPr>
        <p:cNvPr id="1" name=""/>
        <p:cNvGrpSpPr/>
        <p:nvPr/>
      </p:nvGrpSpPr>
      <p:grpSpPr/>
      <p:sp>
        <p:nvSpPr>
          <p:cNvPr id="2" name="TextBox 1"/>
          <p:cNvSpPr txBox="1"/>
          <p:nvPr/>
        </p:nvSpPr>
        <p:spPr>
          <a:xfrm>
            <a:off x="594360" y="256032"/>
            <a:ext cx="4572000" cy="182880"/>
          </a:xfrm>
          <a:prstGeom prst="rect">
            <a:avLst/>
          </a:prstGeom>
          <a:noFill/>
        </p:spPr>
        <p:txBody>
          <a:bodyPr wrap="square" lIns="0" rIns="0" tIns="0" bIns="0">
            <a:spAutoFit/>
          </a:bodyPr>
          <a:lstStyle/>
          <a:p>
            <a:pPr>
              <a:spcAft>
                <a:spcPts val="500"/>
              </a:spcAft>
              <a:defRPr sz="1000" b="1">
                <a:solidFill>
                  <a:srgbClr val="5C5A55"/>
                </a:solidFill>
                <a:latin typeface="Lato"/>
              </a:defRPr>
            </a:pPr>
            <a:r>
              <a:t>INTERFACE FORCE FIELD</a:t>
            </a:r>
          </a:p>
        </p:txBody>
      </p:sp>
      <p:sp>
        <p:nvSpPr>
          <p:cNvPr id="3" name="TextBox 2"/>
          <p:cNvSpPr txBox="1"/>
          <p:nvPr/>
        </p:nvSpPr>
        <p:spPr>
          <a:xfrm>
            <a:off x="7315200" y="256032"/>
            <a:ext cx="4251960" cy="219456"/>
          </a:xfrm>
          <a:prstGeom prst="rect">
            <a:avLst/>
          </a:prstGeom>
          <a:noFill/>
        </p:spPr>
        <p:txBody>
          <a:bodyPr wrap="square" lIns="0" rIns="0" tIns="0" bIns="0">
            <a:spAutoFit/>
          </a:bodyPr>
          <a:lstStyle/>
          <a:p>
            <a:pPr algn="r">
              <a:spcAft>
                <a:spcPts val="500"/>
              </a:spcAft>
              <a:defRPr sz="1000" b="0">
                <a:solidFill>
                  <a:srgbClr val="166D66"/>
                </a:solidFill>
                <a:latin typeface="Lato"/>
              </a:defRPr>
            </a:pPr>
            <a:r>
              <a:t>01 · STRUCTURE &amp; CHEMISTRY</a:t>
            </a:r>
          </a:p>
        </p:txBody>
      </p:sp>
      <p:sp>
        <p:nvSpPr>
          <p:cNvPr id="4" name="TextBox 3"/>
          <p:cNvSpPr txBox="1"/>
          <p:nvPr/>
        </p:nvSpPr>
        <p:spPr>
          <a:xfrm>
            <a:off x="594360" y="749808"/>
            <a:ext cx="10972800" cy="685800"/>
          </a:xfrm>
          <a:prstGeom prst="rect">
            <a:avLst/>
          </a:prstGeom>
          <a:noFill/>
        </p:spPr>
        <p:txBody>
          <a:bodyPr wrap="square" lIns="0" rIns="0" tIns="0" bIns="0">
            <a:spAutoFit/>
          </a:bodyPr>
          <a:lstStyle/>
          <a:p>
            <a:pPr>
              <a:spcAft>
                <a:spcPts val="500"/>
              </a:spcAft>
              <a:defRPr sz="3200" b="1">
                <a:solidFill>
                  <a:srgbClr val="1B1B1A"/>
                </a:solidFill>
                <a:latin typeface="Lato"/>
              </a:defRPr>
            </a:pPr>
            <a:r>
              <a:t>A surface introduces a physical boundary</a:t>
            </a:r>
          </a:p>
        </p:txBody>
      </p:sp>
      <p:sp>
        <p:nvSpPr>
          <p:cNvPr id="5" name="TextBox 4"/>
          <p:cNvSpPr txBox="1"/>
          <p:nvPr/>
        </p:nvSpPr>
        <p:spPr>
          <a:xfrm>
            <a:off x="594360" y="1463040"/>
            <a:ext cx="10972800" cy="557784"/>
          </a:xfrm>
          <a:prstGeom prst="rect">
            <a:avLst/>
          </a:prstGeom>
          <a:noFill/>
        </p:spPr>
        <p:txBody>
          <a:bodyPr wrap="square" lIns="0" rIns="0" tIns="0" bIns="0">
            <a:spAutoFit/>
          </a:bodyPr>
          <a:lstStyle/>
          <a:p>
            <a:pPr>
              <a:spcAft>
                <a:spcPts val="500"/>
              </a:spcAft>
              <a:defRPr sz="1900" b="0">
                <a:solidFill>
                  <a:srgbClr val="5C5A55"/>
                </a:solidFill>
                <a:latin typeface="Lato"/>
              </a:defRPr>
            </a:pPr>
            <a:r>
              <a:t>Cut the crystal along a named plane.</a:t>
            </a:r>
          </a:p>
        </p:txBody>
      </p:sp>
      <p:cxnSp>
        <p:nvCxnSpPr>
          <p:cNvPr id="6" name="Connector 5"/>
          <p:cNvCxnSpPr/>
          <p:nvPr/>
        </p:nvCxnSpPr>
        <p:spPr>
          <a:xfrm>
            <a:off x="594360" y="6336792"/>
            <a:ext cx="11000232" cy="0"/>
          </a:xfrm>
          <a:prstGeom prst="line">
            <a:avLst/>
          </a:prstGeom>
          <a:ln w="8890">
            <a:solidFill>
              <a:srgbClr val="B9B3A5"/>
            </a:solidFill>
          </a:ln>
        </p:spPr>
        <p:style>
          <a:lnRef idx="2">
            <a:schemeClr val="accent1"/>
          </a:lnRef>
          <a:fillRef idx="0">
            <a:schemeClr val="accent1"/>
          </a:fillRef>
          <a:effectRef idx="1">
            <a:schemeClr val="accent1"/>
          </a:effectRef>
          <a:fontRef idx="minor">
            <a:schemeClr val="tx1"/>
          </a:fontRef>
        </p:style>
      </p:cxnSp>
      <p:sp>
        <p:nvSpPr>
          <p:cNvPr id="7" name="Rectangle 6"/>
          <p:cNvSpPr/>
          <p:nvPr/>
        </p:nvSpPr>
        <p:spPr>
          <a:xfrm>
            <a:off x="594360" y="6336792"/>
            <a:ext cx="1885754" cy="22860"/>
          </a:xfrm>
          <a:prstGeom prst="rect">
            <a:avLst/>
          </a:prstGeom>
          <a:solidFill>
            <a:srgbClr val="166D6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94360" y="6446520"/>
            <a:ext cx="9144000" cy="182880"/>
          </a:xfrm>
          <a:prstGeom prst="rect">
            <a:avLst/>
          </a:prstGeom>
          <a:noFill/>
        </p:spPr>
        <p:txBody>
          <a:bodyPr wrap="square" lIns="0" rIns="0" tIns="0" bIns="0">
            <a:spAutoFit/>
          </a:bodyPr>
          <a:lstStyle/>
          <a:p>
            <a:pPr>
              <a:spcAft>
                <a:spcPts val="500"/>
              </a:spcAft>
              <a:defRPr sz="1000" b="0">
                <a:solidFill>
                  <a:srgbClr val="5C5A55"/>
                </a:solidFill>
                <a:latin typeface="Lato"/>
              </a:defRPr>
            </a:pPr>
            <a:r>
              <a:t>K21 · K21C</a:t>
            </a:r>
          </a:p>
        </p:txBody>
      </p:sp>
      <p:sp>
        <p:nvSpPr>
          <p:cNvPr id="9" name="TextBox 8"/>
          <p:cNvSpPr txBox="1"/>
          <p:nvPr/>
        </p:nvSpPr>
        <p:spPr>
          <a:xfrm>
            <a:off x="10607040" y="6419088"/>
            <a:ext cx="960120" cy="274320"/>
          </a:xfrm>
          <a:prstGeom prst="rect">
            <a:avLst/>
          </a:prstGeom>
          <a:noFill/>
        </p:spPr>
        <p:txBody>
          <a:bodyPr wrap="square" lIns="0" rIns="0" tIns="0" bIns="0">
            <a:spAutoFit/>
          </a:bodyPr>
          <a:lstStyle/>
          <a:p>
            <a:pPr algn="r">
              <a:spcAft>
                <a:spcPts val="500"/>
              </a:spcAft>
              <a:defRPr sz="1100" b="0">
                <a:solidFill>
                  <a:srgbClr val="5C5A55"/>
                </a:solidFill>
                <a:latin typeface="Lato"/>
              </a:defRPr>
            </a:pPr>
            <a:r>
              <a:t>06 / 35</a:t>
            </a:r>
          </a:p>
        </p:txBody>
      </p:sp>
      <p:sp>
        <p:nvSpPr>
          <p:cNvPr id="10" name="TextBox 9"/>
          <p:cNvSpPr txBox="1"/>
          <p:nvPr/>
        </p:nvSpPr>
        <p:spPr>
          <a:xfrm>
            <a:off x="594360" y="5925312"/>
            <a:ext cx="10972800" cy="310896"/>
          </a:xfrm>
          <a:prstGeom prst="rect">
            <a:avLst/>
          </a:prstGeom>
          <a:noFill/>
        </p:spPr>
        <p:txBody>
          <a:bodyPr wrap="square" lIns="0" rIns="0" tIns="0" bIns="0">
            <a:spAutoFit/>
          </a:bodyPr>
          <a:lstStyle/>
          <a:p>
            <a:pPr>
              <a:spcAft>
                <a:spcPts val="500"/>
              </a:spcAft>
              <a:defRPr sz="1000" b="1">
                <a:solidFill>
                  <a:srgbClr val="80530C"/>
                </a:solidFill>
                <a:latin typeface="Lato"/>
              </a:defRPr>
            </a:pPr>
            <a:r>
              <a:t>(111) · IDEAL SLAB · TOP LAYER IN TEAL</a:t>
            </a:r>
          </a:p>
        </p:txBody>
      </p:sp>
      <p:sp>
        <p:nvSpPr>
          <p:cNvPr id="11" name="Rectangle 10"/>
          <p:cNvSpPr/>
          <p:nvPr/>
        </p:nvSpPr>
        <p:spPr>
          <a:xfrm>
            <a:off x="594360" y="2404872"/>
            <a:ext cx="54864" cy="274320"/>
          </a:xfrm>
          <a:prstGeom prst="rect">
            <a:avLst/>
          </a:prstGeom>
          <a:solidFill>
            <a:srgbClr val="166D6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04672" y="2331720"/>
            <a:ext cx="4361688" cy="841248"/>
          </a:xfrm>
          <a:prstGeom prst="rect">
            <a:avLst/>
          </a:prstGeom>
          <a:noFill/>
        </p:spPr>
        <p:txBody>
          <a:bodyPr wrap="square" lIns="0" rIns="0" tIns="0" bIns="0">
            <a:spAutoFit/>
          </a:bodyPr>
          <a:lstStyle/>
          <a:p>
            <a:pPr>
              <a:spcAft>
                <a:spcPts val="500"/>
              </a:spcAft>
              <a:defRPr sz="2000" b="0">
                <a:solidFill>
                  <a:srgbClr val="1B1B1A"/>
                </a:solidFill>
                <a:latin typeface="Lato"/>
              </a:defRPr>
            </a:pPr>
            <a:r>
              <a:t>Rh(111): a triangular in-plane neighbor arrangement.</a:t>
            </a:r>
          </a:p>
        </p:txBody>
      </p:sp>
      <p:sp>
        <p:nvSpPr>
          <p:cNvPr id="13" name="Rectangle 12"/>
          <p:cNvSpPr/>
          <p:nvPr/>
        </p:nvSpPr>
        <p:spPr>
          <a:xfrm>
            <a:off x="594360" y="3410712"/>
            <a:ext cx="54864" cy="274320"/>
          </a:xfrm>
          <a:prstGeom prst="rect">
            <a:avLst/>
          </a:prstGeom>
          <a:solidFill>
            <a:srgbClr val="166D6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804672" y="3337560"/>
            <a:ext cx="4361688" cy="841248"/>
          </a:xfrm>
          <a:prstGeom prst="rect">
            <a:avLst/>
          </a:prstGeom>
          <a:noFill/>
        </p:spPr>
        <p:txBody>
          <a:bodyPr wrap="square" lIns="0" rIns="0" tIns="0" bIns="0">
            <a:spAutoFit/>
          </a:bodyPr>
          <a:lstStyle/>
          <a:p>
            <a:pPr>
              <a:spcAft>
                <a:spcPts val="500"/>
              </a:spcAft>
              <a:defRPr sz="2000" b="0">
                <a:solidFill>
                  <a:srgbClr val="1B1B1A"/>
                </a:solidFill>
                <a:latin typeface="Lato"/>
              </a:defRPr>
            </a:pPr>
            <a:r>
              <a:t>Constructed display slab: 6 × 4 × 6, 144 atoms.</a:t>
            </a:r>
          </a:p>
        </p:txBody>
      </p:sp>
      <p:sp>
        <p:nvSpPr>
          <p:cNvPr id="15" name="Rectangle 14"/>
          <p:cNvSpPr/>
          <p:nvPr/>
        </p:nvSpPr>
        <p:spPr>
          <a:xfrm>
            <a:off x="594360" y="4416552"/>
            <a:ext cx="54864" cy="274320"/>
          </a:xfrm>
          <a:prstGeom prst="rect">
            <a:avLst/>
          </a:prstGeom>
          <a:solidFill>
            <a:srgbClr val="166D6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04672" y="4343400"/>
            <a:ext cx="4361688" cy="841248"/>
          </a:xfrm>
          <a:prstGeom prst="rect">
            <a:avLst/>
          </a:prstGeom>
          <a:noFill/>
        </p:spPr>
        <p:txBody>
          <a:bodyPr wrap="square" lIns="0" rIns="0" tIns="0" bIns="0">
            <a:spAutoFit/>
          </a:bodyPr>
          <a:lstStyle/>
          <a:p>
            <a:pPr>
              <a:spcAft>
                <a:spcPts val="500"/>
              </a:spcAft>
              <a:defRPr sz="2000" b="0">
                <a:solidFill>
                  <a:srgbClr val="1B1B1A"/>
                </a:solidFill>
                <a:latin typeface="Lato"/>
              </a:defRPr>
            </a:pPr>
            <a:r>
              <a:t>State orientation, termination, vacuum and surface area.</a:t>
            </a:r>
          </a:p>
        </p:txBody>
      </p:sp>
      <p:pic>
        <p:nvPicPr>
          <p:cNvPr id="17" name="structure-walkthrough.mp4">
            <a:hlinkClick r:id="" action="ppaction://media"/>
          </p:cNvPr>
          <p:cNvPicPr>
            <a:picLocks noChangeAspect="1"/>
          </p:cNvPicPr>
          <p:nvPr>
            <a:videoFile r:link="rId3"/>
            <p:extLst>
              <p:ext uri="{DAA4B4D4-6D71-4841-9C94-3DE7FCFB9230}">
                <p14:media xmlns:p14="http://schemas.microsoft.com/office/powerpoint/2010/main" r:embed="rId2"/>
              </p:ext>
            </p:extLst>
          </p:nvPr>
        </p:nvPicPr>
        <p:blipFill>
          <a:blip r:embed="rId4"/>
          <a:stretch>
            <a:fillRect/>
          </a:stretch>
        </p:blipFill>
        <p:spPr>
          <a:xfrm>
            <a:off x="5394960" y="2148840"/>
            <a:ext cx="6217920" cy="3497580"/>
          </a:xfrm>
          <a:prstGeom prst="rect">
            <a:avLst/>
          </a:prstGeom>
        </p:spPr>
      </p:pic>
      <p:sp>
        <p:nvSpPr>
          <p:cNvPr id="18" name="TextBox 17"/>
          <p:cNvSpPr txBox="1"/>
          <p:nvPr/>
        </p:nvSpPr>
        <p:spPr>
          <a:xfrm>
            <a:off x="5596128" y="5650992"/>
            <a:ext cx="5623560" cy="201168"/>
          </a:xfrm>
          <a:prstGeom prst="rect">
            <a:avLst/>
          </a:prstGeom>
          <a:noFill/>
        </p:spPr>
        <p:txBody>
          <a:bodyPr wrap="square" lIns="0" rIns="0" tIns="0" bIns="0">
            <a:spAutoFit/>
          </a:bodyPr>
          <a:lstStyle/>
          <a:p>
            <a:pPr>
              <a:spcAft>
                <a:spcPts val="500"/>
              </a:spcAft>
              <a:defRPr sz="1100" b="0">
                <a:solidFill>
                  <a:srgbClr val="166D66"/>
                </a:solidFill>
                <a:latin typeface="Lato"/>
              </a:defRPr>
            </a:pPr>
            <a:r>
              <a:t>Animation is included in the media companion.</a:t>
            </a:r>
          </a:p>
        </p:txBody>
      </p:sp>
    </p:spTree>
  </p:cSld>
  <p:clrMapOvr>
    <a:masterClrMapping/>
  </p:clrMapOvr>
  <p:timing>
    <p:tnLst>
      <p:par>
        <p:cTn id="1" dur="indefinite" restart="never" nodeType="tmRoot">
          <p:childTnLst>
            <p:video>
              <p:cMediaNode vol="80000">
                <p:cTn id="2" fill="hold" display="0">
                  <p:stCondLst>
                    <p:cond delay="indefinite"/>
                  </p:stCondLst>
                </p:cTn>
                <p:tgtEl>
                  <p:spTgt spid="17"/>
                </p:tgtEl>
              </p:cMediaNode>
            </p:video>
          </p:childTnLst>
        </p:cTn>
      </p:par>
    </p:tnLst>
  </p:timing>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BFAF7"/>
        </a:solidFill>
        <a:effectLst/>
      </p:bgPr>
    </p:bg>
    <p:spTree>
      <p:nvGrpSpPr>
        <p:cNvPr id="1" name=""/>
        <p:cNvGrpSpPr/>
        <p:nvPr/>
      </p:nvGrpSpPr>
      <p:grpSpPr/>
      <p:sp>
        <p:nvSpPr>
          <p:cNvPr id="2" name="TextBox 1"/>
          <p:cNvSpPr txBox="1"/>
          <p:nvPr/>
        </p:nvSpPr>
        <p:spPr>
          <a:xfrm>
            <a:off x="594360" y="256032"/>
            <a:ext cx="4572000" cy="182880"/>
          </a:xfrm>
          <a:prstGeom prst="rect">
            <a:avLst/>
          </a:prstGeom>
          <a:noFill/>
        </p:spPr>
        <p:txBody>
          <a:bodyPr wrap="square" lIns="0" rIns="0" tIns="0" bIns="0">
            <a:spAutoFit/>
          </a:bodyPr>
          <a:lstStyle/>
          <a:p>
            <a:pPr>
              <a:spcAft>
                <a:spcPts val="500"/>
              </a:spcAft>
              <a:defRPr sz="1000" b="1">
                <a:solidFill>
                  <a:srgbClr val="5C5A55"/>
                </a:solidFill>
                <a:latin typeface="Lato"/>
              </a:defRPr>
            </a:pPr>
            <a:r>
              <a:t>INTERFACE FORCE FIELD</a:t>
            </a:r>
          </a:p>
        </p:txBody>
      </p:sp>
      <p:sp>
        <p:nvSpPr>
          <p:cNvPr id="3" name="TextBox 2"/>
          <p:cNvSpPr txBox="1"/>
          <p:nvPr/>
        </p:nvSpPr>
        <p:spPr>
          <a:xfrm>
            <a:off x="7315200" y="256032"/>
            <a:ext cx="4251960" cy="219456"/>
          </a:xfrm>
          <a:prstGeom prst="rect">
            <a:avLst/>
          </a:prstGeom>
          <a:noFill/>
        </p:spPr>
        <p:txBody>
          <a:bodyPr wrap="square" lIns="0" rIns="0" tIns="0" bIns="0">
            <a:spAutoFit/>
          </a:bodyPr>
          <a:lstStyle/>
          <a:p>
            <a:pPr algn="r">
              <a:spcAft>
                <a:spcPts val="500"/>
              </a:spcAft>
              <a:defRPr sz="1000" b="0">
                <a:solidFill>
                  <a:srgbClr val="166D66"/>
                </a:solidFill>
                <a:latin typeface="Lato"/>
              </a:defRPr>
            </a:pPr>
            <a:r>
              <a:t>02 · MODEL &amp; SIMULATION</a:t>
            </a:r>
          </a:p>
        </p:txBody>
      </p:sp>
      <p:sp>
        <p:nvSpPr>
          <p:cNvPr id="4" name="TextBox 3"/>
          <p:cNvSpPr txBox="1"/>
          <p:nvPr/>
        </p:nvSpPr>
        <p:spPr>
          <a:xfrm>
            <a:off x="594360" y="749808"/>
            <a:ext cx="10972800" cy="685800"/>
          </a:xfrm>
          <a:prstGeom prst="rect">
            <a:avLst/>
          </a:prstGeom>
          <a:noFill/>
        </p:spPr>
        <p:txBody>
          <a:bodyPr wrap="square" lIns="0" rIns="0" tIns="0" bIns="0">
            <a:spAutoFit/>
          </a:bodyPr>
          <a:lstStyle/>
          <a:p>
            <a:pPr>
              <a:spcAft>
                <a:spcPts val="500"/>
              </a:spcAft>
              <a:defRPr sz="3200" b="1">
                <a:solidFill>
                  <a:srgbClr val="1B1B1A"/>
                </a:solidFill>
                <a:latin typeface="Lato"/>
              </a:defRPr>
            </a:pPr>
            <a:r>
              <a:t>Coordinates do not define the model</a:t>
            </a:r>
          </a:p>
        </p:txBody>
      </p:sp>
      <p:sp>
        <p:nvSpPr>
          <p:cNvPr id="5" name="TextBox 4"/>
          <p:cNvSpPr txBox="1"/>
          <p:nvPr/>
        </p:nvSpPr>
        <p:spPr>
          <a:xfrm>
            <a:off x="594360" y="1463040"/>
            <a:ext cx="10972800" cy="557784"/>
          </a:xfrm>
          <a:prstGeom prst="rect">
            <a:avLst/>
          </a:prstGeom>
          <a:noFill/>
        </p:spPr>
        <p:txBody>
          <a:bodyPr wrap="square" lIns="0" rIns="0" tIns="0" bIns="0">
            <a:spAutoFit/>
          </a:bodyPr>
          <a:lstStyle/>
          <a:p>
            <a:pPr>
              <a:spcAft>
                <a:spcPts val="500"/>
              </a:spcAft>
              <a:defRPr sz="1900" b="0">
                <a:solidFill>
                  <a:srgbClr val="5C5A55"/>
                </a:solidFill>
                <a:latin typeface="Lato"/>
              </a:defRPr>
            </a:pPr>
            <a:r>
              <a:t>The same atomic positions can produce different predictions.</a:t>
            </a:r>
          </a:p>
        </p:txBody>
      </p:sp>
      <p:cxnSp>
        <p:nvCxnSpPr>
          <p:cNvPr id="6" name="Connector 5"/>
          <p:cNvCxnSpPr/>
          <p:nvPr/>
        </p:nvCxnSpPr>
        <p:spPr>
          <a:xfrm>
            <a:off x="594360" y="6336792"/>
            <a:ext cx="11000232" cy="0"/>
          </a:xfrm>
          <a:prstGeom prst="line">
            <a:avLst/>
          </a:prstGeom>
          <a:ln w="8890">
            <a:solidFill>
              <a:srgbClr val="B9B3A5"/>
            </a:solidFill>
          </a:ln>
        </p:spPr>
        <p:style>
          <a:lnRef idx="2">
            <a:schemeClr val="accent1"/>
          </a:lnRef>
          <a:fillRef idx="0">
            <a:schemeClr val="accent1"/>
          </a:fillRef>
          <a:effectRef idx="1">
            <a:schemeClr val="accent1"/>
          </a:effectRef>
          <a:fontRef idx="minor">
            <a:schemeClr val="tx1"/>
          </a:fontRef>
        </p:style>
      </p:cxnSp>
      <p:sp>
        <p:nvSpPr>
          <p:cNvPr id="7" name="Rectangle 6"/>
          <p:cNvSpPr/>
          <p:nvPr/>
        </p:nvSpPr>
        <p:spPr>
          <a:xfrm>
            <a:off x="594360" y="6336792"/>
            <a:ext cx="2200046" cy="22860"/>
          </a:xfrm>
          <a:prstGeom prst="rect">
            <a:avLst/>
          </a:prstGeom>
          <a:solidFill>
            <a:srgbClr val="166D6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94360" y="6446520"/>
            <a:ext cx="9144000" cy="182880"/>
          </a:xfrm>
          <a:prstGeom prst="rect">
            <a:avLst/>
          </a:prstGeom>
          <a:noFill/>
        </p:spPr>
        <p:txBody>
          <a:bodyPr wrap="square" lIns="0" rIns="0" tIns="0" bIns="0">
            <a:spAutoFit/>
          </a:bodyPr>
          <a:lstStyle/>
          <a:p>
            <a:pPr>
              <a:spcAft>
                <a:spcPts val="500"/>
              </a:spcAft>
              <a:defRPr sz="1000" b="0">
                <a:solidFill>
                  <a:srgbClr val="5C5A55"/>
                </a:solidFill>
                <a:latin typeface="Lato"/>
              </a:defRPr>
            </a:pPr>
            <a:r>
              <a:t>K21 · AGENT</a:t>
            </a:r>
          </a:p>
        </p:txBody>
      </p:sp>
      <p:sp>
        <p:nvSpPr>
          <p:cNvPr id="9" name="TextBox 8"/>
          <p:cNvSpPr txBox="1"/>
          <p:nvPr/>
        </p:nvSpPr>
        <p:spPr>
          <a:xfrm>
            <a:off x="10607040" y="6419088"/>
            <a:ext cx="960120" cy="274320"/>
          </a:xfrm>
          <a:prstGeom prst="rect">
            <a:avLst/>
          </a:prstGeom>
          <a:noFill/>
        </p:spPr>
        <p:txBody>
          <a:bodyPr wrap="square" lIns="0" rIns="0" tIns="0" bIns="0">
            <a:spAutoFit/>
          </a:bodyPr>
          <a:lstStyle/>
          <a:p>
            <a:pPr algn="r">
              <a:spcAft>
                <a:spcPts val="500"/>
              </a:spcAft>
              <a:defRPr sz="1100" b="0">
                <a:solidFill>
                  <a:srgbClr val="5C5A55"/>
                </a:solidFill>
                <a:latin typeface="Lato"/>
              </a:defRPr>
            </a:pPr>
            <a:r>
              <a:t>07 / 35</a:t>
            </a:r>
          </a:p>
        </p:txBody>
      </p:sp>
      <p:sp>
        <p:nvSpPr>
          <p:cNvPr id="10" name="Rounded Rectangle 9"/>
          <p:cNvSpPr/>
          <p:nvPr/>
        </p:nvSpPr>
        <p:spPr>
          <a:xfrm>
            <a:off x="594360" y="2221992"/>
            <a:ext cx="11000232" cy="630936"/>
          </a:xfrm>
          <a:prstGeom prst="roundRect">
            <a:avLst>
              <a:gd name="adj" fmla="val 8000"/>
            </a:avLst>
          </a:prstGeom>
          <a:solidFill>
            <a:srgbClr val="F3F0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795528" y="2359152"/>
            <a:ext cx="365760" cy="365760"/>
          </a:xfrm>
          <a:prstGeom prst="rect">
            <a:avLst/>
          </a:prstGeom>
          <a:noFill/>
        </p:spPr>
        <p:txBody>
          <a:bodyPr wrap="square" lIns="0" rIns="0" tIns="0" bIns="0">
            <a:spAutoFit/>
          </a:bodyPr>
          <a:lstStyle/>
          <a:p>
            <a:pPr>
              <a:spcAft>
                <a:spcPts val="500"/>
              </a:spcAft>
              <a:defRPr sz="2300" b="1">
                <a:solidFill>
                  <a:srgbClr val="166D66"/>
                </a:solidFill>
                <a:latin typeface="Lato"/>
              </a:defRPr>
            </a:pPr>
            <a:r>
              <a:t>1</a:t>
            </a:r>
          </a:p>
        </p:txBody>
      </p:sp>
      <p:sp>
        <p:nvSpPr>
          <p:cNvPr id="12" name="TextBox 11"/>
          <p:cNvSpPr txBox="1"/>
          <p:nvPr/>
        </p:nvSpPr>
        <p:spPr>
          <a:xfrm>
            <a:off x="1463040" y="2359152"/>
            <a:ext cx="3063240" cy="393192"/>
          </a:xfrm>
          <a:prstGeom prst="rect">
            <a:avLst/>
          </a:prstGeom>
          <a:noFill/>
        </p:spPr>
        <p:txBody>
          <a:bodyPr wrap="square" lIns="0" rIns="0" tIns="0" bIns="0">
            <a:spAutoFit/>
          </a:bodyPr>
          <a:lstStyle/>
          <a:p>
            <a:pPr>
              <a:spcAft>
                <a:spcPts val="500"/>
              </a:spcAft>
              <a:defRPr sz="2200" b="1">
                <a:solidFill>
                  <a:srgbClr val="1B1B1A"/>
                </a:solidFill>
                <a:latin typeface="Lato"/>
              </a:defRPr>
            </a:pPr>
            <a:r>
              <a:t>Geometry</a:t>
            </a:r>
          </a:p>
        </p:txBody>
      </p:sp>
      <p:sp>
        <p:nvSpPr>
          <p:cNvPr id="13" name="TextBox 12"/>
          <p:cNvSpPr txBox="1"/>
          <p:nvPr/>
        </p:nvSpPr>
        <p:spPr>
          <a:xfrm>
            <a:off x="4800600" y="2368296"/>
            <a:ext cx="6510528" cy="438912"/>
          </a:xfrm>
          <a:prstGeom prst="rect">
            <a:avLst/>
          </a:prstGeom>
          <a:noFill/>
        </p:spPr>
        <p:txBody>
          <a:bodyPr wrap="square" lIns="0" rIns="0" tIns="0" bIns="0">
            <a:spAutoFit/>
          </a:bodyPr>
          <a:lstStyle/>
          <a:p>
            <a:pPr>
              <a:spcAft>
                <a:spcPts val="500"/>
              </a:spcAft>
              <a:defRPr sz="1800" b="0">
                <a:solidFill>
                  <a:srgbClr val="5C5A55"/>
                </a:solidFill>
                <a:latin typeface="Lato"/>
              </a:defRPr>
            </a:pPr>
            <a:r>
              <a:t>species · coordinates · periodic cell</a:t>
            </a:r>
          </a:p>
        </p:txBody>
      </p:sp>
      <p:sp>
        <p:nvSpPr>
          <p:cNvPr id="14" name="Rounded Rectangle 13"/>
          <p:cNvSpPr/>
          <p:nvPr/>
        </p:nvSpPr>
        <p:spPr>
          <a:xfrm>
            <a:off x="594360" y="2990088"/>
            <a:ext cx="11000232" cy="630936"/>
          </a:xfrm>
          <a:prstGeom prst="roundRect">
            <a:avLst>
              <a:gd name="adj" fmla="val 8000"/>
            </a:avLst>
          </a:prstGeom>
          <a:solidFill>
            <a:srgbClr val="F3F0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795528" y="3127248"/>
            <a:ext cx="365760" cy="365760"/>
          </a:xfrm>
          <a:prstGeom prst="rect">
            <a:avLst/>
          </a:prstGeom>
          <a:noFill/>
        </p:spPr>
        <p:txBody>
          <a:bodyPr wrap="square" lIns="0" rIns="0" tIns="0" bIns="0">
            <a:spAutoFit/>
          </a:bodyPr>
          <a:lstStyle/>
          <a:p>
            <a:pPr>
              <a:spcAft>
                <a:spcPts val="500"/>
              </a:spcAft>
              <a:defRPr sz="2300" b="1">
                <a:solidFill>
                  <a:srgbClr val="166D66"/>
                </a:solidFill>
                <a:latin typeface="Lato"/>
              </a:defRPr>
            </a:pPr>
            <a:r>
              <a:t>2</a:t>
            </a:r>
          </a:p>
        </p:txBody>
      </p:sp>
      <p:sp>
        <p:nvSpPr>
          <p:cNvPr id="16" name="TextBox 15"/>
          <p:cNvSpPr txBox="1"/>
          <p:nvPr/>
        </p:nvSpPr>
        <p:spPr>
          <a:xfrm>
            <a:off x="1463040" y="3127248"/>
            <a:ext cx="3063240" cy="393192"/>
          </a:xfrm>
          <a:prstGeom prst="rect">
            <a:avLst/>
          </a:prstGeom>
          <a:noFill/>
        </p:spPr>
        <p:txBody>
          <a:bodyPr wrap="square" lIns="0" rIns="0" tIns="0" bIns="0">
            <a:spAutoFit/>
          </a:bodyPr>
          <a:lstStyle/>
          <a:p>
            <a:pPr>
              <a:spcAft>
                <a:spcPts val="500"/>
              </a:spcAft>
              <a:defRPr sz="2200" b="1">
                <a:solidFill>
                  <a:srgbClr val="1B1B1A"/>
                </a:solidFill>
                <a:latin typeface="Lato"/>
              </a:defRPr>
            </a:pPr>
            <a:r>
              <a:t>Chemical assignment</a:t>
            </a:r>
          </a:p>
        </p:txBody>
      </p:sp>
      <p:sp>
        <p:nvSpPr>
          <p:cNvPr id="17" name="TextBox 16"/>
          <p:cNvSpPr txBox="1"/>
          <p:nvPr/>
        </p:nvSpPr>
        <p:spPr>
          <a:xfrm>
            <a:off x="4800600" y="3136392"/>
            <a:ext cx="6510528" cy="438912"/>
          </a:xfrm>
          <a:prstGeom prst="rect">
            <a:avLst/>
          </a:prstGeom>
          <a:noFill/>
        </p:spPr>
        <p:txBody>
          <a:bodyPr wrap="square" lIns="0" rIns="0" tIns="0" bIns="0">
            <a:spAutoFit/>
          </a:bodyPr>
          <a:lstStyle/>
          <a:p>
            <a:pPr>
              <a:spcAft>
                <a:spcPts val="500"/>
              </a:spcAft>
              <a:defRPr sz="1800" b="0">
                <a:solidFill>
                  <a:srgbClr val="5C5A55"/>
                </a:solidFill>
                <a:latin typeface="Lato"/>
              </a:defRPr>
            </a:pPr>
            <a:r>
              <a:t>atom type · charge · bonded topology</a:t>
            </a:r>
          </a:p>
        </p:txBody>
      </p:sp>
      <p:sp>
        <p:nvSpPr>
          <p:cNvPr id="18" name="Rounded Rectangle 17"/>
          <p:cNvSpPr/>
          <p:nvPr/>
        </p:nvSpPr>
        <p:spPr>
          <a:xfrm>
            <a:off x="594360" y="3758184"/>
            <a:ext cx="11000232" cy="630936"/>
          </a:xfrm>
          <a:prstGeom prst="roundRect">
            <a:avLst>
              <a:gd name="adj" fmla="val 8000"/>
            </a:avLst>
          </a:prstGeom>
          <a:solidFill>
            <a:srgbClr val="F3F0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795528" y="3895344"/>
            <a:ext cx="365760" cy="365760"/>
          </a:xfrm>
          <a:prstGeom prst="rect">
            <a:avLst/>
          </a:prstGeom>
          <a:noFill/>
        </p:spPr>
        <p:txBody>
          <a:bodyPr wrap="square" lIns="0" rIns="0" tIns="0" bIns="0">
            <a:spAutoFit/>
          </a:bodyPr>
          <a:lstStyle/>
          <a:p>
            <a:pPr>
              <a:spcAft>
                <a:spcPts val="500"/>
              </a:spcAft>
              <a:defRPr sz="2300" b="1">
                <a:solidFill>
                  <a:srgbClr val="166D66"/>
                </a:solidFill>
                <a:latin typeface="Lato"/>
              </a:defRPr>
            </a:pPr>
            <a:r>
              <a:t>3</a:t>
            </a:r>
          </a:p>
        </p:txBody>
      </p:sp>
      <p:sp>
        <p:nvSpPr>
          <p:cNvPr id="20" name="TextBox 19"/>
          <p:cNvSpPr txBox="1"/>
          <p:nvPr/>
        </p:nvSpPr>
        <p:spPr>
          <a:xfrm>
            <a:off x="1463040" y="3895344"/>
            <a:ext cx="3063240" cy="393192"/>
          </a:xfrm>
          <a:prstGeom prst="rect">
            <a:avLst/>
          </a:prstGeom>
          <a:noFill/>
        </p:spPr>
        <p:txBody>
          <a:bodyPr wrap="square" lIns="0" rIns="0" tIns="0" bIns="0">
            <a:spAutoFit/>
          </a:bodyPr>
          <a:lstStyle/>
          <a:p>
            <a:pPr>
              <a:spcAft>
                <a:spcPts val="500"/>
              </a:spcAft>
              <a:defRPr sz="2200" b="1">
                <a:solidFill>
                  <a:srgbClr val="1B1B1A"/>
                </a:solidFill>
                <a:latin typeface="Lato"/>
              </a:defRPr>
            </a:pPr>
            <a:r>
              <a:t>Parameter package</a:t>
            </a:r>
          </a:p>
        </p:txBody>
      </p:sp>
      <p:sp>
        <p:nvSpPr>
          <p:cNvPr id="21" name="TextBox 20"/>
          <p:cNvSpPr txBox="1"/>
          <p:nvPr/>
        </p:nvSpPr>
        <p:spPr>
          <a:xfrm>
            <a:off x="4800600" y="3904488"/>
            <a:ext cx="6510528" cy="438912"/>
          </a:xfrm>
          <a:prstGeom prst="rect">
            <a:avLst/>
          </a:prstGeom>
          <a:noFill/>
        </p:spPr>
        <p:txBody>
          <a:bodyPr wrap="square" lIns="0" rIns="0" tIns="0" bIns="0">
            <a:spAutoFit/>
          </a:bodyPr>
          <a:lstStyle/>
          <a:p>
            <a:pPr>
              <a:spcAft>
                <a:spcPts val="500"/>
              </a:spcAft>
              <a:defRPr sz="1800" b="0">
                <a:solidFill>
                  <a:srgbClr val="5C5A55"/>
                </a:solidFill>
                <a:latin typeface="Lato"/>
              </a:defRPr>
            </a:pPr>
            <a:r>
              <a:t>functional form · coefficients · mixing</a:t>
            </a:r>
          </a:p>
        </p:txBody>
      </p:sp>
      <p:sp>
        <p:nvSpPr>
          <p:cNvPr id="22" name="Rounded Rectangle 21"/>
          <p:cNvSpPr/>
          <p:nvPr/>
        </p:nvSpPr>
        <p:spPr>
          <a:xfrm>
            <a:off x="594360" y="4526280"/>
            <a:ext cx="11000232" cy="630936"/>
          </a:xfrm>
          <a:prstGeom prst="roundRect">
            <a:avLst>
              <a:gd name="adj" fmla="val 8000"/>
            </a:avLst>
          </a:prstGeom>
          <a:solidFill>
            <a:srgbClr val="F3F0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795528" y="4663440"/>
            <a:ext cx="365760" cy="365760"/>
          </a:xfrm>
          <a:prstGeom prst="rect">
            <a:avLst/>
          </a:prstGeom>
          <a:noFill/>
        </p:spPr>
        <p:txBody>
          <a:bodyPr wrap="square" lIns="0" rIns="0" tIns="0" bIns="0">
            <a:spAutoFit/>
          </a:bodyPr>
          <a:lstStyle/>
          <a:p>
            <a:pPr>
              <a:spcAft>
                <a:spcPts val="500"/>
              </a:spcAft>
              <a:defRPr sz="2300" b="1">
                <a:solidFill>
                  <a:srgbClr val="166D66"/>
                </a:solidFill>
                <a:latin typeface="Lato"/>
              </a:defRPr>
            </a:pPr>
            <a:r>
              <a:t>4</a:t>
            </a:r>
          </a:p>
        </p:txBody>
      </p:sp>
      <p:sp>
        <p:nvSpPr>
          <p:cNvPr id="24" name="TextBox 23"/>
          <p:cNvSpPr txBox="1"/>
          <p:nvPr/>
        </p:nvSpPr>
        <p:spPr>
          <a:xfrm>
            <a:off x="1463040" y="4663440"/>
            <a:ext cx="3063240" cy="393192"/>
          </a:xfrm>
          <a:prstGeom prst="rect">
            <a:avLst/>
          </a:prstGeom>
          <a:noFill/>
        </p:spPr>
        <p:txBody>
          <a:bodyPr wrap="square" lIns="0" rIns="0" tIns="0" bIns="0">
            <a:spAutoFit/>
          </a:bodyPr>
          <a:lstStyle/>
          <a:p>
            <a:pPr>
              <a:spcAft>
                <a:spcPts val="500"/>
              </a:spcAft>
              <a:defRPr sz="2200" b="1">
                <a:solidFill>
                  <a:srgbClr val="1B1B1A"/>
                </a:solidFill>
                <a:latin typeface="Lato"/>
              </a:defRPr>
            </a:pPr>
            <a:r>
              <a:t>Numerical settings</a:t>
            </a:r>
          </a:p>
        </p:txBody>
      </p:sp>
      <p:sp>
        <p:nvSpPr>
          <p:cNvPr id="25" name="TextBox 24"/>
          <p:cNvSpPr txBox="1"/>
          <p:nvPr/>
        </p:nvSpPr>
        <p:spPr>
          <a:xfrm>
            <a:off x="4800600" y="4672584"/>
            <a:ext cx="6510528" cy="438912"/>
          </a:xfrm>
          <a:prstGeom prst="rect">
            <a:avLst/>
          </a:prstGeom>
          <a:noFill/>
        </p:spPr>
        <p:txBody>
          <a:bodyPr wrap="square" lIns="0" rIns="0" tIns="0" bIns="0">
            <a:spAutoFit/>
          </a:bodyPr>
          <a:lstStyle/>
          <a:p>
            <a:pPr>
              <a:spcAft>
                <a:spcPts val="500"/>
              </a:spcAft>
              <a:defRPr sz="1800" b="0">
                <a:solidFill>
                  <a:srgbClr val="5C5A55"/>
                </a:solidFill>
                <a:latin typeface="Lato"/>
              </a:defRPr>
            </a:pPr>
            <a:r>
              <a:t>cutoff · electrostatics · units · engine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BFAF7"/>
        </a:solidFill>
        <a:effectLst/>
      </p:bgPr>
    </p:bg>
    <p:spTree>
      <p:nvGrpSpPr>
        <p:cNvPr id="1" name=""/>
        <p:cNvGrpSpPr/>
        <p:nvPr/>
      </p:nvGrpSpPr>
      <p:grpSpPr/>
      <p:sp>
        <p:nvSpPr>
          <p:cNvPr id="2" name="TextBox 1"/>
          <p:cNvSpPr txBox="1"/>
          <p:nvPr/>
        </p:nvSpPr>
        <p:spPr>
          <a:xfrm>
            <a:off x="594360" y="256032"/>
            <a:ext cx="4572000" cy="182880"/>
          </a:xfrm>
          <a:prstGeom prst="rect">
            <a:avLst/>
          </a:prstGeom>
          <a:noFill/>
        </p:spPr>
        <p:txBody>
          <a:bodyPr wrap="square" lIns="0" rIns="0" tIns="0" bIns="0">
            <a:spAutoFit/>
          </a:bodyPr>
          <a:lstStyle/>
          <a:p>
            <a:pPr>
              <a:spcAft>
                <a:spcPts val="500"/>
              </a:spcAft>
              <a:defRPr sz="1000" b="1">
                <a:solidFill>
                  <a:srgbClr val="5C5A55"/>
                </a:solidFill>
                <a:latin typeface="Lato"/>
              </a:defRPr>
            </a:pPr>
            <a:r>
              <a:t>INTERFACE FORCE FIELD</a:t>
            </a:r>
          </a:p>
        </p:txBody>
      </p:sp>
      <p:sp>
        <p:nvSpPr>
          <p:cNvPr id="3" name="TextBox 2"/>
          <p:cNvSpPr txBox="1"/>
          <p:nvPr/>
        </p:nvSpPr>
        <p:spPr>
          <a:xfrm>
            <a:off x="7315200" y="256032"/>
            <a:ext cx="4251960" cy="219456"/>
          </a:xfrm>
          <a:prstGeom prst="rect">
            <a:avLst/>
          </a:prstGeom>
          <a:noFill/>
        </p:spPr>
        <p:txBody>
          <a:bodyPr wrap="square" lIns="0" rIns="0" tIns="0" bIns="0">
            <a:spAutoFit/>
          </a:bodyPr>
          <a:lstStyle/>
          <a:p>
            <a:pPr algn="r">
              <a:spcAft>
                <a:spcPts val="500"/>
              </a:spcAft>
              <a:defRPr sz="1000" b="0">
                <a:solidFill>
                  <a:srgbClr val="166D66"/>
                </a:solidFill>
                <a:latin typeface="Lato"/>
              </a:defRPr>
            </a:pPr>
            <a:r>
              <a:t>02 · MODEL &amp; SIMULATION</a:t>
            </a:r>
          </a:p>
        </p:txBody>
      </p:sp>
      <p:sp>
        <p:nvSpPr>
          <p:cNvPr id="4" name="TextBox 3"/>
          <p:cNvSpPr txBox="1"/>
          <p:nvPr/>
        </p:nvSpPr>
        <p:spPr>
          <a:xfrm>
            <a:off x="594360" y="749808"/>
            <a:ext cx="10972800" cy="685800"/>
          </a:xfrm>
          <a:prstGeom prst="rect">
            <a:avLst/>
          </a:prstGeom>
          <a:noFill/>
        </p:spPr>
        <p:txBody>
          <a:bodyPr wrap="square" lIns="0" rIns="0" tIns="0" bIns="0">
            <a:spAutoFit/>
          </a:bodyPr>
          <a:lstStyle/>
          <a:p>
            <a:pPr>
              <a:spcAft>
                <a:spcPts val="500"/>
              </a:spcAft>
              <a:defRPr sz="3200" b="1">
                <a:solidFill>
                  <a:srgbClr val="1B1B1A"/>
                </a:solidFill>
                <a:latin typeface="Lato"/>
              </a:defRPr>
            </a:pPr>
            <a:r>
              <a:t>IFF is classical molecular mechanics</a:t>
            </a:r>
          </a:p>
        </p:txBody>
      </p:sp>
      <p:sp>
        <p:nvSpPr>
          <p:cNvPr id="5" name="TextBox 4"/>
          <p:cNvSpPr txBox="1"/>
          <p:nvPr/>
        </p:nvSpPr>
        <p:spPr>
          <a:xfrm>
            <a:off x="594360" y="1463040"/>
            <a:ext cx="10972800" cy="557784"/>
          </a:xfrm>
          <a:prstGeom prst="rect">
            <a:avLst/>
          </a:prstGeom>
          <a:noFill/>
        </p:spPr>
        <p:txBody>
          <a:bodyPr wrap="square" lIns="0" rIns="0" tIns="0" bIns="0">
            <a:spAutoFit/>
          </a:bodyPr>
          <a:lstStyle/>
          <a:p>
            <a:pPr>
              <a:spcAft>
                <a:spcPts val="500"/>
              </a:spcAft>
              <a:defRPr sz="1900" b="0">
                <a:solidFill>
                  <a:srgbClr val="5C5A55"/>
                </a:solidFill>
                <a:latin typeface="Lato"/>
              </a:defRPr>
            </a:pPr>
            <a:r>
              <a:t>Its role is a chemically interpretable, compatible model.</a:t>
            </a:r>
          </a:p>
        </p:txBody>
      </p:sp>
      <p:cxnSp>
        <p:nvCxnSpPr>
          <p:cNvPr id="6" name="Connector 5"/>
          <p:cNvCxnSpPr/>
          <p:nvPr/>
        </p:nvCxnSpPr>
        <p:spPr>
          <a:xfrm>
            <a:off x="594360" y="6336792"/>
            <a:ext cx="11000232" cy="0"/>
          </a:xfrm>
          <a:prstGeom prst="line">
            <a:avLst/>
          </a:prstGeom>
          <a:ln w="8890">
            <a:solidFill>
              <a:srgbClr val="B9B3A5"/>
            </a:solidFill>
          </a:ln>
        </p:spPr>
        <p:style>
          <a:lnRef idx="2">
            <a:schemeClr val="accent1"/>
          </a:lnRef>
          <a:fillRef idx="0">
            <a:schemeClr val="accent1"/>
          </a:fillRef>
          <a:effectRef idx="1">
            <a:schemeClr val="accent1"/>
          </a:effectRef>
          <a:fontRef idx="minor">
            <a:schemeClr val="tx1"/>
          </a:fontRef>
        </p:style>
      </p:cxnSp>
      <p:sp>
        <p:nvSpPr>
          <p:cNvPr id="7" name="Rectangle 6"/>
          <p:cNvSpPr/>
          <p:nvPr/>
        </p:nvSpPr>
        <p:spPr>
          <a:xfrm>
            <a:off x="594360" y="6336792"/>
            <a:ext cx="2514338" cy="22860"/>
          </a:xfrm>
          <a:prstGeom prst="rect">
            <a:avLst/>
          </a:prstGeom>
          <a:solidFill>
            <a:srgbClr val="166D6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94360" y="6446520"/>
            <a:ext cx="9144000" cy="182880"/>
          </a:xfrm>
          <a:prstGeom prst="rect">
            <a:avLst/>
          </a:prstGeom>
          <a:noFill/>
        </p:spPr>
        <p:txBody>
          <a:bodyPr wrap="square" lIns="0" rIns="0" tIns="0" bIns="0">
            <a:spAutoFit/>
          </a:bodyPr>
          <a:lstStyle/>
          <a:p>
            <a:pPr>
              <a:spcAft>
                <a:spcPts val="500"/>
              </a:spcAft>
              <a:defRPr sz="1000" b="0">
                <a:solidFill>
                  <a:srgbClr val="5C5A55"/>
                </a:solidFill>
                <a:latin typeface="Lato"/>
              </a:defRPr>
            </a:pPr>
            <a:r>
              <a:t>K21 · L18SI</a:t>
            </a:r>
          </a:p>
        </p:txBody>
      </p:sp>
      <p:sp>
        <p:nvSpPr>
          <p:cNvPr id="9" name="TextBox 8"/>
          <p:cNvSpPr txBox="1"/>
          <p:nvPr/>
        </p:nvSpPr>
        <p:spPr>
          <a:xfrm>
            <a:off x="10607040" y="6419088"/>
            <a:ext cx="960120" cy="274320"/>
          </a:xfrm>
          <a:prstGeom prst="rect">
            <a:avLst/>
          </a:prstGeom>
          <a:noFill/>
        </p:spPr>
        <p:txBody>
          <a:bodyPr wrap="square" lIns="0" rIns="0" tIns="0" bIns="0">
            <a:spAutoFit/>
          </a:bodyPr>
          <a:lstStyle/>
          <a:p>
            <a:pPr algn="r">
              <a:spcAft>
                <a:spcPts val="500"/>
              </a:spcAft>
              <a:defRPr sz="1100" b="0">
                <a:solidFill>
                  <a:srgbClr val="5C5A55"/>
                </a:solidFill>
                <a:latin typeface="Lato"/>
              </a:defRPr>
            </a:pPr>
            <a:r>
              <a:t>08 / 35</a:t>
            </a:r>
          </a:p>
        </p:txBody>
      </p:sp>
      <p:sp>
        <p:nvSpPr>
          <p:cNvPr id="10" name="Rounded Rectangle 9"/>
          <p:cNvSpPr/>
          <p:nvPr/>
        </p:nvSpPr>
        <p:spPr>
          <a:xfrm>
            <a:off x="594360" y="2276856"/>
            <a:ext cx="11000232" cy="3410712"/>
          </a:xfrm>
          <a:prstGeom prst="roundRect">
            <a:avLst>
              <a:gd name="adj" fmla="val 8000"/>
            </a:avLst>
          </a:prstGeom>
          <a:solidFill>
            <a:srgbClr val="F3F0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50392" y="2532888"/>
            <a:ext cx="9692640" cy="438912"/>
          </a:xfrm>
          <a:prstGeom prst="rect">
            <a:avLst/>
          </a:prstGeom>
          <a:noFill/>
        </p:spPr>
        <p:txBody>
          <a:bodyPr wrap="square" lIns="0" rIns="0" tIns="0" bIns="0">
            <a:spAutoFit/>
          </a:bodyPr>
          <a:lstStyle/>
          <a:p>
            <a:pPr>
              <a:spcAft>
                <a:spcPts val="500"/>
              </a:spcAft>
              <a:defRPr sz="2600" b="1">
                <a:solidFill>
                  <a:srgbClr val="1B1B1A"/>
                </a:solidFill>
                <a:latin typeface="Lato"/>
              </a:defRPr>
            </a:pPr>
            <a:r>
              <a:t>Classical models</a:t>
            </a:r>
          </a:p>
        </p:txBody>
      </p:sp>
      <p:sp>
        <p:nvSpPr>
          <p:cNvPr id="12" name="TextBox 11"/>
          <p:cNvSpPr txBox="1"/>
          <p:nvPr/>
        </p:nvSpPr>
        <p:spPr>
          <a:xfrm>
            <a:off x="850392" y="3127248"/>
            <a:ext cx="9966960" cy="640080"/>
          </a:xfrm>
          <a:prstGeom prst="rect">
            <a:avLst/>
          </a:prstGeom>
          <a:noFill/>
        </p:spPr>
        <p:txBody>
          <a:bodyPr wrap="square" lIns="0" rIns="0" tIns="0" bIns="0">
            <a:spAutoFit/>
          </a:bodyPr>
          <a:lstStyle/>
          <a:p>
            <a:pPr>
              <a:spcAft>
                <a:spcPts val="500"/>
              </a:spcAft>
              <a:defRPr sz="2100" b="0">
                <a:solidFill>
                  <a:srgbClr val="5C5A55"/>
                </a:solidFill>
                <a:latin typeface="Lato"/>
              </a:defRPr>
            </a:pPr>
            <a:r>
              <a:t>Pair potentials, many-body models, bonded and reactive families</a:t>
            </a:r>
          </a:p>
        </p:txBody>
      </p:sp>
      <p:sp>
        <p:nvSpPr>
          <p:cNvPr id="13" name="Rounded Rectangle 12"/>
          <p:cNvSpPr/>
          <p:nvPr/>
        </p:nvSpPr>
        <p:spPr>
          <a:xfrm>
            <a:off x="914400" y="4059936"/>
            <a:ext cx="10195560" cy="1188720"/>
          </a:xfrm>
          <a:prstGeom prst="roundRect">
            <a:avLst>
              <a:gd name="adj" fmla="val 8000"/>
            </a:avLst>
          </a:prstGeom>
          <a:solidFill>
            <a:srgbClr val="F3F0E8"/>
          </a:solidFill>
          <a:ln>
            <a:solidFill>
              <a:srgbClr val="166D66"/>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188720" y="4315968"/>
            <a:ext cx="1554480" cy="502920"/>
          </a:xfrm>
          <a:prstGeom prst="rect">
            <a:avLst/>
          </a:prstGeom>
          <a:noFill/>
        </p:spPr>
        <p:txBody>
          <a:bodyPr wrap="square" lIns="0" rIns="0" tIns="0" bIns="0">
            <a:spAutoFit/>
          </a:bodyPr>
          <a:lstStyle/>
          <a:p>
            <a:pPr>
              <a:spcAft>
                <a:spcPts val="500"/>
              </a:spcAft>
              <a:defRPr sz="3200" b="1">
                <a:solidFill>
                  <a:srgbClr val="166D66"/>
                </a:solidFill>
                <a:latin typeface="Lato"/>
              </a:defRPr>
            </a:pPr>
            <a:r>
              <a:t>IFF</a:t>
            </a:r>
          </a:p>
        </p:txBody>
      </p:sp>
      <p:sp>
        <p:nvSpPr>
          <p:cNvPr id="15" name="TextBox 14"/>
          <p:cNvSpPr txBox="1"/>
          <p:nvPr/>
        </p:nvSpPr>
        <p:spPr>
          <a:xfrm>
            <a:off x="2916936" y="4325112"/>
            <a:ext cx="7927848" cy="640080"/>
          </a:xfrm>
          <a:prstGeom prst="rect">
            <a:avLst/>
          </a:prstGeom>
          <a:noFill/>
        </p:spPr>
        <p:txBody>
          <a:bodyPr wrap="square" lIns="0" rIns="0" tIns="0" bIns="0">
            <a:spAutoFit/>
          </a:bodyPr>
          <a:lstStyle/>
          <a:p>
            <a:pPr>
              <a:spcAft>
                <a:spcPts val="500"/>
              </a:spcAft>
              <a:defRPr sz="2200" b="0">
                <a:solidFill>
                  <a:srgbClr val="1B1B1A"/>
                </a:solidFill>
                <a:latin typeface="Lato"/>
              </a:defRPr>
            </a:pPr>
            <a:r>
              <a:t>Materials and interfaces within specific supported conventions</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BFAF7"/>
        </a:solidFill>
        <a:effectLst/>
      </p:bgPr>
    </p:bg>
    <p:spTree>
      <p:nvGrpSpPr>
        <p:cNvPr id="1" name=""/>
        <p:cNvGrpSpPr/>
        <p:nvPr/>
      </p:nvGrpSpPr>
      <p:grpSpPr/>
      <p:sp>
        <p:nvSpPr>
          <p:cNvPr id="2" name="TextBox 1"/>
          <p:cNvSpPr txBox="1"/>
          <p:nvPr/>
        </p:nvSpPr>
        <p:spPr>
          <a:xfrm>
            <a:off x="594360" y="256032"/>
            <a:ext cx="4572000" cy="182880"/>
          </a:xfrm>
          <a:prstGeom prst="rect">
            <a:avLst/>
          </a:prstGeom>
          <a:noFill/>
        </p:spPr>
        <p:txBody>
          <a:bodyPr wrap="square" lIns="0" rIns="0" tIns="0" bIns="0">
            <a:spAutoFit/>
          </a:bodyPr>
          <a:lstStyle/>
          <a:p>
            <a:pPr>
              <a:spcAft>
                <a:spcPts val="500"/>
              </a:spcAft>
              <a:defRPr sz="1000" b="1">
                <a:solidFill>
                  <a:srgbClr val="5C5A55"/>
                </a:solidFill>
                <a:latin typeface="Lato"/>
              </a:defRPr>
            </a:pPr>
            <a:r>
              <a:t>INTERFACE FORCE FIELD</a:t>
            </a:r>
          </a:p>
        </p:txBody>
      </p:sp>
      <p:sp>
        <p:nvSpPr>
          <p:cNvPr id="3" name="TextBox 2"/>
          <p:cNvSpPr txBox="1"/>
          <p:nvPr/>
        </p:nvSpPr>
        <p:spPr>
          <a:xfrm>
            <a:off x="7315200" y="256032"/>
            <a:ext cx="4251960" cy="219456"/>
          </a:xfrm>
          <a:prstGeom prst="rect">
            <a:avLst/>
          </a:prstGeom>
          <a:noFill/>
        </p:spPr>
        <p:txBody>
          <a:bodyPr wrap="square" lIns="0" rIns="0" tIns="0" bIns="0">
            <a:spAutoFit/>
          </a:bodyPr>
          <a:lstStyle/>
          <a:p>
            <a:pPr algn="r">
              <a:spcAft>
                <a:spcPts val="500"/>
              </a:spcAft>
              <a:defRPr sz="1000" b="0">
                <a:solidFill>
                  <a:srgbClr val="166D66"/>
                </a:solidFill>
                <a:latin typeface="Lato"/>
              </a:defRPr>
            </a:pPr>
            <a:r>
              <a:t>02 · MODEL &amp; SIMULATION</a:t>
            </a:r>
          </a:p>
        </p:txBody>
      </p:sp>
      <p:sp>
        <p:nvSpPr>
          <p:cNvPr id="4" name="TextBox 3"/>
          <p:cNvSpPr txBox="1"/>
          <p:nvPr/>
        </p:nvSpPr>
        <p:spPr>
          <a:xfrm>
            <a:off x="594360" y="749808"/>
            <a:ext cx="10972800" cy="685800"/>
          </a:xfrm>
          <a:prstGeom prst="rect">
            <a:avLst/>
          </a:prstGeom>
          <a:noFill/>
        </p:spPr>
        <p:txBody>
          <a:bodyPr wrap="square" lIns="0" rIns="0" tIns="0" bIns="0">
            <a:spAutoFit/>
          </a:bodyPr>
          <a:lstStyle/>
          <a:p>
            <a:pPr>
              <a:spcAft>
                <a:spcPts val="500"/>
              </a:spcAft>
              <a:defRPr sz="3200" b="1">
                <a:solidFill>
                  <a:srgbClr val="1B1B1A"/>
                </a:solidFill>
                <a:latin typeface="Lato"/>
              </a:defRPr>
            </a:pPr>
            <a:r>
              <a:t>Sum only the applicable interactions</a:t>
            </a:r>
          </a:p>
        </p:txBody>
      </p:sp>
      <p:sp>
        <p:nvSpPr>
          <p:cNvPr id="5" name="TextBox 4"/>
          <p:cNvSpPr txBox="1"/>
          <p:nvPr/>
        </p:nvSpPr>
        <p:spPr>
          <a:xfrm>
            <a:off x="594360" y="1463040"/>
            <a:ext cx="10972800" cy="557784"/>
          </a:xfrm>
          <a:prstGeom prst="rect">
            <a:avLst/>
          </a:prstGeom>
          <a:noFill/>
        </p:spPr>
        <p:txBody>
          <a:bodyPr wrap="square" lIns="0" rIns="0" tIns="0" bIns="0">
            <a:spAutoFit/>
          </a:bodyPr>
          <a:lstStyle/>
          <a:p>
            <a:pPr>
              <a:spcAft>
                <a:spcPts val="500"/>
              </a:spcAft>
              <a:defRPr sz="1900" b="0">
                <a:solidFill>
                  <a:srgbClr val="5C5A55"/>
                </a:solidFill>
                <a:latin typeface="Lato"/>
              </a:defRPr>
            </a:pPr>
            <a:r>
              <a:t>U(R; θ) is the model, with coordinates R and parameters θ.</a:t>
            </a:r>
          </a:p>
        </p:txBody>
      </p:sp>
      <p:cxnSp>
        <p:nvCxnSpPr>
          <p:cNvPr id="6" name="Connector 5"/>
          <p:cNvCxnSpPr/>
          <p:nvPr/>
        </p:nvCxnSpPr>
        <p:spPr>
          <a:xfrm>
            <a:off x="594360" y="6336792"/>
            <a:ext cx="11000232" cy="0"/>
          </a:xfrm>
          <a:prstGeom prst="line">
            <a:avLst/>
          </a:prstGeom>
          <a:ln w="8890">
            <a:solidFill>
              <a:srgbClr val="B9B3A5"/>
            </a:solidFill>
          </a:ln>
        </p:spPr>
        <p:style>
          <a:lnRef idx="2">
            <a:schemeClr val="accent1"/>
          </a:lnRef>
          <a:fillRef idx="0">
            <a:schemeClr val="accent1"/>
          </a:fillRef>
          <a:effectRef idx="1">
            <a:schemeClr val="accent1"/>
          </a:effectRef>
          <a:fontRef idx="minor">
            <a:schemeClr val="tx1"/>
          </a:fontRef>
        </p:style>
      </p:cxnSp>
      <p:sp>
        <p:nvSpPr>
          <p:cNvPr id="7" name="Rectangle 6"/>
          <p:cNvSpPr/>
          <p:nvPr/>
        </p:nvSpPr>
        <p:spPr>
          <a:xfrm>
            <a:off x="594360" y="6336792"/>
            <a:ext cx="2828631" cy="22860"/>
          </a:xfrm>
          <a:prstGeom prst="rect">
            <a:avLst/>
          </a:prstGeom>
          <a:solidFill>
            <a:srgbClr val="166D6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94360" y="6446520"/>
            <a:ext cx="9144000" cy="182880"/>
          </a:xfrm>
          <a:prstGeom prst="rect">
            <a:avLst/>
          </a:prstGeom>
          <a:noFill/>
        </p:spPr>
        <p:txBody>
          <a:bodyPr wrap="square" lIns="0" rIns="0" tIns="0" bIns="0">
            <a:spAutoFit/>
          </a:bodyPr>
          <a:lstStyle/>
          <a:p>
            <a:pPr>
              <a:spcAft>
                <a:spcPts val="500"/>
              </a:spcAft>
              <a:defRPr sz="1000" b="0">
                <a:solidFill>
                  <a:srgbClr val="5C5A55"/>
                </a:solidFill>
                <a:latin typeface="Lato"/>
              </a:defRPr>
            </a:pPr>
            <a:r>
              <a:t>K21 · L18SI</a:t>
            </a:r>
          </a:p>
        </p:txBody>
      </p:sp>
      <p:sp>
        <p:nvSpPr>
          <p:cNvPr id="9" name="TextBox 8"/>
          <p:cNvSpPr txBox="1"/>
          <p:nvPr/>
        </p:nvSpPr>
        <p:spPr>
          <a:xfrm>
            <a:off x="10607040" y="6419088"/>
            <a:ext cx="960120" cy="274320"/>
          </a:xfrm>
          <a:prstGeom prst="rect">
            <a:avLst/>
          </a:prstGeom>
          <a:noFill/>
        </p:spPr>
        <p:txBody>
          <a:bodyPr wrap="square" lIns="0" rIns="0" tIns="0" bIns="0">
            <a:spAutoFit/>
          </a:bodyPr>
          <a:lstStyle/>
          <a:p>
            <a:pPr algn="r">
              <a:spcAft>
                <a:spcPts val="500"/>
              </a:spcAft>
              <a:defRPr sz="1100" b="0">
                <a:solidFill>
                  <a:srgbClr val="5C5A55"/>
                </a:solidFill>
                <a:latin typeface="Lato"/>
              </a:defRPr>
            </a:pPr>
            <a:r>
              <a:t>09 / 35</a:t>
            </a:r>
          </a:p>
        </p:txBody>
      </p:sp>
      <p:sp>
        <p:nvSpPr>
          <p:cNvPr id="10" name="TextBox 9"/>
          <p:cNvSpPr txBox="1"/>
          <p:nvPr/>
        </p:nvSpPr>
        <p:spPr>
          <a:xfrm>
            <a:off x="594360" y="5925312"/>
            <a:ext cx="10972800" cy="310896"/>
          </a:xfrm>
          <a:prstGeom prst="rect">
            <a:avLst/>
          </a:prstGeom>
          <a:noFill/>
        </p:spPr>
        <p:txBody>
          <a:bodyPr wrap="square" lIns="0" rIns="0" tIns="0" bIns="0">
            <a:spAutoFit/>
          </a:bodyPr>
          <a:lstStyle/>
          <a:p>
            <a:pPr>
              <a:spcAft>
                <a:spcPts val="500"/>
              </a:spcAft>
              <a:defRPr sz="1000" b="1">
                <a:solidFill>
                  <a:srgbClr val="80530C"/>
                </a:solidFill>
                <a:latin typeface="Lato"/>
              </a:defRPr>
            </a:pPr>
            <a:r>
              <a:t>PURE RH EXAMPLE: NEUTRAL ATOMS + LJ</a:t>
            </a:r>
          </a:p>
        </p:txBody>
      </p:sp>
      <p:sp>
        <p:nvSpPr>
          <p:cNvPr id="11" name="Rounded Rectangle 10"/>
          <p:cNvSpPr/>
          <p:nvPr/>
        </p:nvSpPr>
        <p:spPr>
          <a:xfrm>
            <a:off x="594360" y="2267712"/>
            <a:ext cx="3544824" cy="3246120"/>
          </a:xfrm>
          <a:prstGeom prst="roundRect">
            <a:avLst>
              <a:gd name="adj" fmla="val 8000"/>
            </a:avLst>
          </a:prstGeom>
          <a:solidFill>
            <a:srgbClr val="F3F0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594360" y="2267712"/>
            <a:ext cx="54864" cy="3246120"/>
          </a:xfrm>
          <a:prstGeom prst="rect">
            <a:avLst/>
          </a:prstGeom>
          <a:solidFill>
            <a:srgbClr val="166D6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04672" y="2496312"/>
            <a:ext cx="3124200" cy="731520"/>
          </a:xfrm>
          <a:prstGeom prst="rect">
            <a:avLst/>
          </a:prstGeom>
          <a:noFill/>
        </p:spPr>
        <p:txBody>
          <a:bodyPr wrap="square" lIns="0" rIns="0" tIns="0" bIns="0">
            <a:spAutoFit/>
          </a:bodyPr>
          <a:lstStyle/>
          <a:p>
            <a:pPr>
              <a:spcAft>
                <a:spcPts val="500"/>
              </a:spcAft>
              <a:defRPr sz="2300" b="1">
                <a:solidFill>
                  <a:srgbClr val="166D66"/>
                </a:solidFill>
                <a:latin typeface="Lato"/>
              </a:defRPr>
            </a:pPr>
            <a:r>
              <a:t>Bonded</a:t>
            </a:r>
          </a:p>
        </p:txBody>
      </p:sp>
      <p:sp>
        <p:nvSpPr>
          <p:cNvPr id="14" name="TextBox 13"/>
          <p:cNvSpPr txBox="1"/>
          <p:nvPr/>
        </p:nvSpPr>
        <p:spPr>
          <a:xfrm>
            <a:off x="804672" y="3410712"/>
            <a:ext cx="3124200" cy="1920239"/>
          </a:xfrm>
          <a:prstGeom prst="rect">
            <a:avLst/>
          </a:prstGeom>
          <a:noFill/>
        </p:spPr>
        <p:txBody>
          <a:bodyPr wrap="square" lIns="0" rIns="0" tIns="0" bIns="0">
            <a:spAutoFit/>
          </a:bodyPr>
          <a:lstStyle/>
          <a:p>
            <a:pPr>
              <a:spcAft>
                <a:spcPts val="500"/>
              </a:spcAft>
              <a:defRPr sz="2100" b="0">
                <a:solidFill>
                  <a:srgbClr val="1B1B1A"/>
                </a:solidFill>
                <a:latin typeface="Lato"/>
              </a:defRPr>
            </a:pPr>
            <a:r>
              <a:t>bonds · angles · dihedrals, when applicable</a:t>
            </a:r>
          </a:p>
        </p:txBody>
      </p:sp>
      <p:sp>
        <p:nvSpPr>
          <p:cNvPr id="15" name="Rounded Rectangle 14"/>
          <p:cNvSpPr/>
          <p:nvPr/>
        </p:nvSpPr>
        <p:spPr>
          <a:xfrm>
            <a:off x="4322064" y="2267712"/>
            <a:ext cx="3544824" cy="3246120"/>
          </a:xfrm>
          <a:prstGeom prst="roundRect">
            <a:avLst>
              <a:gd name="adj" fmla="val 8000"/>
            </a:avLst>
          </a:prstGeom>
          <a:solidFill>
            <a:srgbClr val="F3F0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ectangle 15"/>
          <p:cNvSpPr/>
          <p:nvPr/>
        </p:nvSpPr>
        <p:spPr>
          <a:xfrm>
            <a:off x="4322064" y="2267712"/>
            <a:ext cx="54864" cy="3246120"/>
          </a:xfrm>
          <a:prstGeom prst="rect">
            <a:avLst/>
          </a:prstGeom>
          <a:solidFill>
            <a:srgbClr val="315FA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4532376" y="2496312"/>
            <a:ext cx="3124200" cy="731520"/>
          </a:xfrm>
          <a:prstGeom prst="rect">
            <a:avLst/>
          </a:prstGeom>
          <a:noFill/>
        </p:spPr>
        <p:txBody>
          <a:bodyPr wrap="square" lIns="0" rIns="0" tIns="0" bIns="0">
            <a:spAutoFit/>
          </a:bodyPr>
          <a:lstStyle/>
          <a:p>
            <a:pPr>
              <a:spcAft>
                <a:spcPts val="500"/>
              </a:spcAft>
              <a:defRPr sz="2300" b="1">
                <a:solidFill>
                  <a:srgbClr val="315FA2"/>
                </a:solidFill>
                <a:latin typeface="Lato"/>
              </a:defRPr>
            </a:pPr>
            <a:r>
              <a:t>Electrostatic</a:t>
            </a:r>
          </a:p>
        </p:txBody>
      </p:sp>
      <p:sp>
        <p:nvSpPr>
          <p:cNvPr id="18" name="TextBox 17"/>
          <p:cNvSpPr txBox="1"/>
          <p:nvPr/>
        </p:nvSpPr>
        <p:spPr>
          <a:xfrm>
            <a:off x="4532376" y="3410712"/>
            <a:ext cx="3124200" cy="1920239"/>
          </a:xfrm>
          <a:prstGeom prst="rect">
            <a:avLst/>
          </a:prstGeom>
          <a:noFill/>
        </p:spPr>
        <p:txBody>
          <a:bodyPr wrap="square" lIns="0" rIns="0" tIns="0" bIns="0">
            <a:spAutoFit/>
          </a:bodyPr>
          <a:lstStyle/>
          <a:p>
            <a:pPr>
              <a:spcAft>
                <a:spcPts val="500"/>
              </a:spcAft>
              <a:defRPr sz="2100" b="0">
                <a:solidFill>
                  <a:srgbClr val="1B1B1A"/>
                </a:solidFill>
                <a:latin typeface="Lato"/>
              </a:defRPr>
            </a:pPr>
            <a:r>
              <a:t>charges and their long-range convention</a:t>
            </a:r>
          </a:p>
        </p:txBody>
      </p:sp>
      <p:sp>
        <p:nvSpPr>
          <p:cNvPr id="19" name="Rounded Rectangle 18"/>
          <p:cNvSpPr/>
          <p:nvPr/>
        </p:nvSpPr>
        <p:spPr>
          <a:xfrm>
            <a:off x="8049767" y="2267712"/>
            <a:ext cx="3544824" cy="3246120"/>
          </a:xfrm>
          <a:prstGeom prst="roundRect">
            <a:avLst>
              <a:gd name="adj" fmla="val 8000"/>
            </a:avLst>
          </a:prstGeom>
          <a:solidFill>
            <a:srgbClr val="F3F0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Rectangle 19"/>
          <p:cNvSpPr/>
          <p:nvPr/>
        </p:nvSpPr>
        <p:spPr>
          <a:xfrm>
            <a:off x="8049767" y="2267712"/>
            <a:ext cx="54864" cy="3246120"/>
          </a:xfrm>
          <a:prstGeom prst="rect">
            <a:avLst/>
          </a:prstGeom>
          <a:solidFill>
            <a:srgbClr val="80530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8260080" y="2496312"/>
            <a:ext cx="3124200" cy="731520"/>
          </a:xfrm>
          <a:prstGeom prst="rect">
            <a:avLst/>
          </a:prstGeom>
          <a:noFill/>
        </p:spPr>
        <p:txBody>
          <a:bodyPr wrap="square" lIns="0" rIns="0" tIns="0" bIns="0">
            <a:spAutoFit/>
          </a:bodyPr>
          <a:lstStyle/>
          <a:p>
            <a:pPr>
              <a:spcAft>
                <a:spcPts val="500"/>
              </a:spcAft>
              <a:defRPr sz="2300" b="1">
                <a:solidFill>
                  <a:srgbClr val="80530C"/>
                </a:solidFill>
                <a:latin typeface="Lato"/>
              </a:defRPr>
            </a:pPr>
            <a:r>
              <a:t>Nonbonded</a:t>
            </a:r>
          </a:p>
        </p:txBody>
      </p:sp>
      <p:sp>
        <p:nvSpPr>
          <p:cNvPr id="22" name="TextBox 21"/>
          <p:cNvSpPr txBox="1"/>
          <p:nvPr/>
        </p:nvSpPr>
        <p:spPr>
          <a:xfrm>
            <a:off x="8260080" y="3410712"/>
            <a:ext cx="3124200" cy="1920239"/>
          </a:xfrm>
          <a:prstGeom prst="rect">
            <a:avLst/>
          </a:prstGeom>
          <a:noFill/>
        </p:spPr>
        <p:txBody>
          <a:bodyPr wrap="square" lIns="0" rIns="0" tIns="0" bIns="0">
            <a:spAutoFit/>
          </a:bodyPr>
          <a:lstStyle/>
          <a:p>
            <a:pPr>
              <a:spcAft>
                <a:spcPts val="500"/>
              </a:spcAft>
              <a:defRPr sz="2100" b="0">
                <a:solidFill>
                  <a:srgbClr val="1B1B1A"/>
                </a:solidFill>
                <a:latin typeface="Lato"/>
              </a:defRPr>
            </a:pPr>
            <a:r>
              <a:t>repulsion / attraction, such as Lennard–Jones</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BFAF7"/>
        </a:solidFill>
        <a:effectLst/>
      </p:bgPr>
    </p:bg>
    <p:spTree>
      <p:nvGrpSpPr>
        <p:cNvPr id="1" name=""/>
        <p:cNvGrpSpPr/>
        <p:nvPr/>
      </p:nvGrpSpPr>
      <p:grpSpPr/>
      <p:sp>
        <p:nvSpPr>
          <p:cNvPr id="2" name="TextBox 1"/>
          <p:cNvSpPr txBox="1"/>
          <p:nvPr/>
        </p:nvSpPr>
        <p:spPr>
          <a:xfrm>
            <a:off x="594360" y="256032"/>
            <a:ext cx="4572000" cy="182880"/>
          </a:xfrm>
          <a:prstGeom prst="rect">
            <a:avLst/>
          </a:prstGeom>
          <a:noFill/>
        </p:spPr>
        <p:txBody>
          <a:bodyPr wrap="square" lIns="0" rIns="0" tIns="0" bIns="0">
            <a:spAutoFit/>
          </a:bodyPr>
          <a:lstStyle/>
          <a:p>
            <a:pPr>
              <a:spcAft>
                <a:spcPts val="500"/>
              </a:spcAft>
              <a:defRPr sz="1000" b="1">
                <a:solidFill>
                  <a:srgbClr val="5C5A55"/>
                </a:solidFill>
                <a:latin typeface="Lato"/>
              </a:defRPr>
            </a:pPr>
            <a:r>
              <a:t>INTERFACE FORCE FIELD</a:t>
            </a:r>
          </a:p>
        </p:txBody>
      </p:sp>
      <p:sp>
        <p:nvSpPr>
          <p:cNvPr id="3" name="TextBox 2"/>
          <p:cNvSpPr txBox="1"/>
          <p:nvPr/>
        </p:nvSpPr>
        <p:spPr>
          <a:xfrm>
            <a:off x="7315200" y="256032"/>
            <a:ext cx="4251960" cy="219456"/>
          </a:xfrm>
          <a:prstGeom prst="rect">
            <a:avLst/>
          </a:prstGeom>
          <a:noFill/>
        </p:spPr>
        <p:txBody>
          <a:bodyPr wrap="square" lIns="0" rIns="0" tIns="0" bIns="0">
            <a:spAutoFit/>
          </a:bodyPr>
          <a:lstStyle/>
          <a:p>
            <a:pPr algn="r">
              <a:spcAft>
                <a:spcPts val="500"/>
              </a:spcAft>
              <a:defRPr sz="1000" b="0">
                <a:solidFill>
                  <a:srgbClr val="166D66"/>
                </a:solidFill>
                <a:latin typeface="Lato"/>
              </a:defRPr>
            </a:pPr>
            <a:r>
              <a:t>02 · MODEL &amp; SIMULATION</a:t>
            </a:r>
          </a:p>
        </p:txBody>
      </p:sp>
      <p:sp>
        <p:nvSpPr>
          <p:cNvPr id="4" name="TextBox 3"/>
          <p:cNvSpPr txBox="1"/>
          <p:nvPr/>
        </p:nvSpPr>
        <p:spPr>
          <a:xfrm>
            <a:off x="594360" y="749808"/>
            <a:ext cx="10972800" cy="685800"/>
          </a:xfrm>
          <a:prstGeom prst="rect">
            <a:avLst/>
          </a:prstGeom>
          <a:noFill/>
        </p:spPr>
        <p:txBody>
          <a:bodyPr wrap="square" lIns="0" rIns="0" tIns="0" bIns="0">
            <a:spAutoFit/>
          </a:bodyPr>
          <a:lstStyle/>
          <a:p>
            <a:pPr>
              <a:spcAft>
                <a:spcPts val="500"/>
              </a:spcAft>
              <a:defRPr sz="3200" b="1">
                <a:solidFill>
                  <a:srgbClr val="1B1B1A"/>
                </a:solidFill>
                <a:latin typeface="Lato"/>
              </a:defRPr>
            </a:pPr>
            <a:r>
              <a:t>Two parameters have physical meaning</a:t>
            </a:r>
          </a:p>
        </p:txBody>
      </p:sp>
      <p:sp>
        <p:nvSpPr>
          <p:cNvPr id="5" name="TextBox 4"/>
          <p:cNvSpPr txBox="1"/>
          <p:nvPr/>
        </p:nvSpPr>
        <p:spPr>
          <a:xfrm>
            <a:off x="594360" y="1463040"/>
            <a:ext cx="10972800" cy="557784"/>
          </a:xfrm>
          <a:prstGeom prst="rect">
            <a:avLst/>
          </a:prstGeom>
          <a:noFill/>
        </p:spPr>
        <p:txBody>
          <a:bodyPr wrap="square" lIns="0" rIns="0" tIns="0" bIns="0">
            <a:spAutoFit/>
          </a:bodyPr>
          <a:lstStyle/>
          <a:p>
            <a:pPr>
              <a:spcAft>
                <a:spcPts val="500"/>
              </a:spcAft>
              <a:defRPr sz="1900" b="0">
                <a:solidFill>
                  <a:srgbClr val="5C5A55"/>
                </a:solidFill>
                <a:latin typeface="Lato"/>
              </a:defRPr>
            </a:pPr>
            <a:r>
              <a:t>Rh: set the length scale and the well depth.</a:t>
            </a:r>
          </a:p>
        </p:txBody>
      </p:sp>
      <p:cxnSp>
        <p:nvCxnSpPr>
          <p:cNvPr id="6" name="Connector 5"/>
          <p:cNvCxnSpPr/>
          <p:nvPr/>
        </p:nvCxnSpPr>
        <p:spPr>
          <a:xfrm>
            <a:off x="594360" y="6336792"/>
            <a:ext cx="11000232" cy="0"/>
          </a:xfrm>
          <a:prstGeom prst="line">
            <a:avLst/>
          </a:prstGeom>
          <a:ln w="8890">
            <a:solidFill>
              <a:srgbClr val="B9B3A5"/>
            </a:solidFill>
          </a:ln>
        </p:spPr>
        <p:style>
          <a:lnRef idx="2">
            <a:schemeClr val="accent1"/>
          </a:lnRef>
          <a:fillRef idx="0">
            <a:schemeClr val="accent1"/>
          </a:fillRef>
          <a:effectRef idx="1">
            <a:schemeClr val="accent1"/>
          </a:effectRef>
          <a:fontRef idx="minor">
            <a:schemeClr val="tx1"/>
          </a:fontRef>
        </p:style>
      </p:cxnSp>
      <p:sp>
        <p:nvSpPr>
          <p:cNvPr id="7" name="Rectangle 6"/>
          <p:cNvSpPr/>
          <p:nvPr/>
        </p:nvSpPr>
        <p:spPr>
          <a:xfrm>
            <a:off x="594360" y="6336792"/>
            <a:ext cx="3142923" cy="22860"/>
          </a:xfrm>
          <a:prstGeom prst="rect">
            <a:avLst/>
          </a:prstGeom>
          <a:solidFill>
            <a:srgbClr val="166D6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94360" y="6446520"/>
            <a:ext cx="9144000" cy="182880"/>
          </a:xfrm>
          <a:prstGeom prst="rect">
            <a:avLst/>
          </a:prstGeom>
          <a:noFill/>
        </p:spPr>
        <p:txBody>
          <a:bodyPr wrap="square" lIns="0" rIns="0" tIns="0" bIns="0">
            <a:spAutoFit/>
          </a:bodyPr>
          <a:lstStyle/>
          <a:p>
            <a:pPr>
              <a:spcAft>
                <a:spcPts val="500"/>
              </a:spcAft>
              <a:defRPr sz="1000" b="0">
                <a:solidFill>
                  <a:srgbClr val="5C5A55"/>
                </a:solidFill>
                <a:latin typeface="Lato"/>
              </a:defRPr>
            </a:pPr>
            <a:r>
              <a:t>K21</a:t>
            </a:r>
          </a:p>
        </p:txBody>
      </p:sp>
      <p:sp>
        <p:nvSpPr>
          <p:cNvPr id="9" name="TextBox 8"/>
          <p:cNvSpPr txBox="1"/>
          <p:nvPr/>
        </p:nvSpPr>
        <p:spPr>
          <a:xfrm>
            <a:off x="10607040" y="6419088"/>
            <a:ext cx="960120" cy="274320"/>
          </a:xfrm>
          <a:prstGeom prst="rect">
            <a:avLst/>
          </a:prstGeom>
          <a:noFill/>
        </p:spPr>
        <p:txBody>
          <a:bodyPr wrap="square" lIns="0" rIns="0" tIns="0" bIns="0">
            <a:spAutoFit/>
          </a:bodyPr>
          <a:lstStyle/>
          <a:p>
            <a:pPr algn="r">
              <a:spcAft>
                <a:spcPts val="500"/>
              </a:spcAft>
              <a:defRPr sz="1100" b="0">
                <a:solidFill>
                  <a:srgbClr val="5C5A55"/>
                </a:solidFill>
                <a:latin typeface="Lato"/>
              </a:defRPr>
            </a:pPr>
            <a:r>
              <a:t>10 / 35</a:t>
            </a:r>
          </a:p>
        </p:txBody>
      </p:sp>
      <p:sp>
        <p:nvSpPr>
          <p:cNvPr id="10" name="TextBox 9"/>
          <p:cNvSpPr txBox="1"/>
          <p:nvPr/>
        </p:nvSpPr>
        <p:spPr>
          <a:xfrm>
            <a:off x="594360" y="5925312"/>
            <a:ext cx="10972800" cy="310896"/>
          </a:xfrm>
          <a:prstGeom prst="rect">
            <a:avLst/>
          </a:prstGeom>
          <a:noFill/>
        </p:spPr>
        <p:txBody>
          <a:bodyPr wrap="square" lIns="0" rIns="0" tIns="0" bIns="0">
            <a:spAutoFit/>
          </a:bodyPr>
          <a:lstStyle/>
          <a:p>
            <a:pPr>
              <a:spcAft>
                <a:spcPts val="500"/>
              </a:spcAft>
              <a:defRPr sz="1000" b="1">
                <a:solidFill>
                  <a:srgbClr val="80530C"/>
                </a:solidFill>
                <a:latin typeface="Lato"/>
              </a:defRPr>
            </a:pPr>
            <a:r>
              <a:t>TABLE 1 · EACH FAMILY IS A DISTINCT MODEL</a:t>
            </a:r>
          </a:p>
        </p:txBody>
      </p:sp>
      <p:sp>
        <p:nvSpPr>
          <p:cNvPr id="11" name="Rounded Rectangle 10"/>
          <p:cNvSpPr/>
          <p:nvPr/>
        </p:nvSpPr>
        <p:spPr>
          <a:xfrm>
            <a:off x="594360" y="2240280"/>
            <a:ext cx="5408676" cy="2679192"/>
          </a:xfrm>
          <a:prstGeom prst="roundRect">
            <a:avLst>
              <a:gd name="adj" fmla="val 8000"/>
            </a:avLst>
          </a:prstGeom>
          <a:solidFill>
            <a:srgbClr val="F3F0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594360" y="2240280"/>
            <a:ext cx="54864" cy="2679192"/>
          </a:xfrm>
          <a:prstGeom prst="rect">
            <a:avLst/>
          </a:prstGeom>
          <a:solidFill>
            <a:srgbClr val="166D6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04672" y="2468880"/>
            <a:ext cx="4988052" cy="731520"/>
          </a:xfrm>
          <a:prstGeom prst="rect">
            <a:avLst/>
          </a:prstGeom>
          <a:noFill/>
        </p:spPr>
        <p:txBody>
          <a:bodyPr wrap="square" lIns="0" rIns="0" tIns="0" bIns="0">
            <a:spAutoFit/>
          </a:bodyPr>
          <a:lstStyle/>
          <a:p>
            <a:pPr>
              <a:spcAft>
                <a:spcPts val="500"/>
              </a:spcAft>
              <a:defRPr sz="2300" b="1">
                <a:solidFill>
                  <a:srgbClr val="166D66"/>
                </a:solidFill>
                <a:latin typeface="Lato"/>
              </a:defRPr>
            </a:pPr>
            <a:r>
              <a:t>12–6 LJ</a:t>
            </a:r>
          </a:p>
        </p:txBody>
      </p:sp>
      <p:sp>
        <p:nvSpPr>
          <p:cNvPr id="14" name="TextBox 13"/>
          <p:cNvSpPr txBox="1"/>
          <p:nvPr/>
        </p:nvSpPr>
        <p:spPr>
          <a:xfrm>
            <a:off x="804672" y="3383280"/>
            <a:ext cx="4988052" cy="1353312"/>
          </a:xfrm>
          <a:prstGeom prst="rect">
            <a:avLst/>
          </a:prstGeom>
          <a:noFill/>
        </p:spPr>
        <p:txBody>
          <a:bodyPr wrap="square" lIns="0" rIns="0" tIns="0" bIns="0">
            <a:spAutoFit/>
          </a:bodyPr>
          <a:lstStyle/>
          <a:p>
            <a:pPr>
              <a:spcAft>
                <a:spcPts val="500"/>
              </a:spcAft>
              <a:defRPr sz="2100" b="0">
                <a:solidFill>
                  <a:srgbClr val="1B1B1A"/>
                </a:solidFill>
                <a:latin typeface="Lato"/>
              </a:defRPr>
            </a:pPr>
            <a:r>
              <a:t>Rmin = 2.757 Å</a:t>
            </a:r>
          </a:p>
          <a:p>
            <a:pPr>
              <a:spcAft>
                <a:spcPts val="500"/>
              </a:spcAft>
              <a:defRPr sz="2100" b="0">
                <a:solidFill>
                  <a:srgbClr val="1B1B1A"/>
                </a:solidFill>
                <a:latin typeface="Lato"/>
              </a:defRPr>
            </a:pPr>
            <a:r>
              <a:t>ε = 7.84 kcal/mol</a:t>
            </a:r>
          </a:p>
        </p:txBody>
      </p:sp>
      <p:sp>
        <p:nvSpPr>
          <p:cNvPr id="15" name="Rounded Rectangle 14"/>
          <p:cNvSpPr/>
          <p:nvPr/>
        </p:nvSpPr>
        <p:spPr>
          <a:xfrm>
            <a:off x="6185916" y="2240280"/>
            <a:ext cx="5408676" cy="2679192"/>
          </a:xfrm>
          <a:prstGeom prst="roundRect">
            <a:avLst>
              <a:gd name="adj" fmla="val 8000"/>
            </a:avLst>
          </a:prstGeom>
          <a:solidFill>
            <a:srgbClr val="F3F0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ectangle 15"/>
          <p:cNvSpPr/>
          <p:nvPr/>
        </p:nvSpPr>
        <p:spPr>
          <a:xfrm>
            <a:off x="6185916" y="2240280"/>
            <a:ext cx="54864" cy="2679192"/>
          </a:xfrm>
          <a:prstGeom prst="rect">
            <a:avLst/>
          </a:prstGeom>
          <a:solidFill>
            <a:srgbClr val="315FA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6396228" y="2468880"/>
            <a:ext cx="4988052" cy="731520"/>
          </a:xfrm>
          <a:prstGeom prst="rect">
            <a:avLst/>
          </a:prstGeom>
          <a:noFill/>
        </p:spPr>
        <p:txBody>
          <a:bodyPr wrap="square" lIns="0" rIns="0" tIns="0" bIns="0">
            <a:spAutoFit/>
          </a:bodyPr>
          <a:lstStyle/>
          <a:p>
            <a:pPr>
              <a:spcAft>
                <a:spcPts val="500"/>
              </a:spcAft>
              <a:defRPr sz="2300" b="1">
                <a:solidFill>
                  <a:srgbClr val="315FA2"/>
                </a:solidFill>
                <a:latin typeface="Lato"/>
              </a:defRPr>
            </a:pPr>
            <a:r>
              <a:t>9–6 LJ</a:t>
            </a:r>
          </a:p>
        </p:txBody>
      </p:sp>
      <p:sp>
        <p:nvSpPr>
          <p:cNvPr id="18" name="TextBox 17"/>
          <p:cNvSpPr txBox="1"/>
          <p:nvPr/>
        </p:nvSpPr>
        <p:spPr>
          <a:xfrm>
            <a:off x="6396228" y="3383280"/>
            <a:ext cx="4988052" cy="1353312"/>
          </a:xfrm>
          <a:prstGeom prst="rect">
            <a:avLst/>
          </a:prstGeom>
          <a:noFill/>
        </p:spPr>
        <p:txBody>
          <a:bodyPr wrap="square" lIns="0" rIns="0" tIns="0" bIns="0">
            <a:spAutoFit/>
          </a:bodyPr>
          <a:lstStyle/>
          <a:p>
            <a:pPr>
              <a:spcAft>
                <a:spcPts val="500"/>
              </a:spcAft>
              <a:defRPr sz="2100" b="0">
                <a:solidFill>
                  <a:srgbClr val="1B1B1A"/>
                </a:solidFill>
                <a:latin typeface="Lato"/>
              </a:defRPr>
            </a:pPr>
            <a:r>
              <a:t>Rmin = 2.807 Å</a:t>
            </a:r>
          </a:p>
          <a:p>
            <a:pPr>
              <a:spcAft>
                <a:spcPts val="500"/>
              </a:spcAft>
              <a:defRPr sz="2100" b="0">
                <a:solidFill>
                  <a:srgbClr val="1B1B1A"/>
                </a:solidFill>
                <a:latin typeface="Lato"/>
              </a:defRPr>
            </a:pPr>
            <a:r>
              <a:t>ε = 6.38 kcal/mol</a:t>
            </a:r>
          </a:p>
        </p:txBody>
      </p:sp>
      <p:sp>
        <p:nvSpPr>
          <p:cNvPr id="19" name="TextBox 18"/>
          <p:cNvSpPr txBox="1"/>
          <p:nvPr/>
        </p:nvSpPr>
        <p:spPr>
          <a:xfrm>
            <a:off x="795528" y="5212080"/>
            <a:ext cx="10881360" cy="457200"/>
          </a:xfrm>
          <a:prstGeom prst="rect">
            <a:avLst/>
          </a:prstGeom>
          <a:noFill/>
        </p:spPr>
        <p:txBody>
          <a:bodyPr wrap="square" lIns="0" rIns="0" tIns="0" bIns="0">
            <a:spAutoFit/>
          </a:bodyPr>
          <a:lstStyle/>
          <a:p>
            <a:pPr>
              <a:spcAft>
                <a:spcPts val="500"/>
              </a:spcAft>
              <a:defRPr sz="2500" b="0">
                <a:solidFill>
                  <a:srgbClr val="1B1B1A"/>
                </a:solidFill>
                <a:latin typeface="Lato"/>
              </a:defRPr>
            </a:pPr>
            <a:r>
              <a:t>Rmin governs distance · ε governs well depth</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BFAF7"/>
        </a:solidFill>
        <a:effectLst/>
      </p:bgPr>
    </p:bg>
    <p:spTree>
      <p:nvGrpSpPr>
        <p:cNvPr id="1" name=""/>
        <p:cNvGrpSpPr/>
        <p:nvPr/>
      </p:nvGrpSpPr>
      <p:grpSpPr/>
      <p:sp>
        <p:nvSpPr>
          <p:cNvPr id="2" name="TextBox 1"/>
          <p:cNvSpPr txBox="1"/>
          <p:nvPr/>
        </p:nvSpPr>
        <p:spPr>
          <a:xfrm>
            <a:off x="594360" y="256032"/>
            <a:ext cx="4572000" cy="182880"/>
          </a:xfrm>
          <a:prstGeom prst="rect">
            <a:avLst/>
          </a:prstGeom>
          <a:noFill/>
        </p:spPr>
        <p:txBody>
          <a:bodyPr wrap="square" lIns="0" rIns="0" tIns="0" bIns="0">
            <a:spAutoFit/>
          </a:bodyPr>
          <a:lstStyle/>
          <a:p>
            <a:pPr>
              <a:spcAft>
                <a:spcPts val="500"/>
              </a:spcAft>
              <a:defRPr sz="1000" b="1">
                <a:solidFill>
                  <a:srgbClr val="5C5A55"/>
                </a:solidFill>
                <a:latin typeface="Lato"/>
              </a:defRPr>
            </a:pPr>
            <a:r>
              <a:t>INTERFACE FORCE FIELD</a:t>
            </a:r>
          </a:p>
        </p:txBody>
      </p:sp>
      <p:sp>
        <p:nvSpPr>
          <p:cNvPr id="3" name="TextBox 2"/>
          <p:cNvSpPr txBox="1"/>
          <p:nvPr/>
        </p:nvSpPr>
        <p:spPr>
          <a:xfrm>
            <a:off x="7315200" y="256032"/>
            <a:ext cx="4251960" cy="219456"/>
          </a:xfrm>
          <a:prstGeom prst="rect">
            <a:avLst/>
          </a:prstGeom>
          <a:noFill/>
        </p:spPr>
        <p:txBody>
          <a:bodyPr wrap="square" lIns="0" rIns="0" tIns="0" bIns="0">
            <a:spAutoFit/>
          </a:bodyPr>
          <a:lstStyle/>
          <a:p>
            <a:pPr algn="r">
              <a:spcAft>
                <a:spcPts val="500"/>
              </a:spcAft>
              <a:defRPr sz="1000" b="0">
                <a:solidFill>
                  <a:srgbClr val="166D66"/>
                </a:solidFill>
                <a:latin typeface="Lato"/>
              </a:defRPr>
            </a:pPr>
            <a:r>
              <a:t>02 · MODEL &amp; SIMULATION</a:t>
            </a:r>
          </a:p>
        </p:txBody>
      </p:sp>
      <p:sp>
        <p:nvSpPr>
          <p:cNvPr id="4" name="TextBox 3"/>
          <p:cNvSpPr txBox="1"/>
          <p:nvPr/>
        </p:nvSpPr>
        <p:spPr>
          <a:xfrm>
            <a:off x="594360" y="749808"/>
            <a:ext cx="10972800" cy="685800"/>
          </a:xfrm>
          <a:prstGeom prst="rect">
            <a:avLst/>
          </a:prstGeom>
          <a:noFill/>
        </p:spPr>
        <p:txBody>
          <a:bodyPr wrap="square" lIns="0" rIns="0" tIns="0" bIns="0">
            <a:spAutoFit/>
          </a:bodyPr>
          <a:lstStyle/>
          <a:p>
            <a:pPr>
              <a:spcAft>
                <a:spcPts val="500"/>
              </a:spcAft>
              <a:defRPr sz="3200" b="1">
                <a:solidFill>
                  <a:srgbClr val="1B1B1A"/>
                </a:solidFill>
                <a:latin typeface="Lato"/>
              </a:defRPr>
            </a:pPr>
            <a:r>
              <a:t>Check the engine’s parameter convention</a:t>
            </a:r>
          </a:p>
        </p:txBody>
      </p:sp>
      <p:sp>
        <p:nvSpPr>
          <p:cNvPr id="5" name="TextBox 4"/>
          <p:cNvSpPr txBox="1"/>
          <p:nvPr/>
        </p:nvSpPr>
        <p:spPr>
          <a:xfrm>
            <a:off x="594360" y="1463040"/>
            <a:ext cx="10972800" cy="557784"/>
          </a:xfrm>
          <a:prstGeom prst="rect">
            <a:avLst/>
          </a:prstGeom>
          <a:noFill/>
        </p:spPr>
        <p:txBody>
          <a:bodyPr wrap="square" lIns="0" rIns="0" tIns="0" bIns="0">
            <a:spAutoFit/>
          </a:bodyPr>
          <a:lstStyle/>
          <a:p>
            <a:pPr>
              <a:spcAft>
                <a:spcPts val="500"/>
              </a:spcAft>
              <a:defRPr sz="1900" b="0">
                <a:solidFill>
                  <a:srgbClr val="5C5A55"/>
                </a:solidFill>
                <a:latin typeface="Lato"/>
              </a:defRPr>
            </a:pPr>
            <a:r>
              <a:t>The word “sigma” can denote different distances.</a:t>
            </a:r>
          </a:p>
        </p:txBody>
      </p:sp>
      <p:cxnSp>
        <p:nvCxnSpPr>
          <p:cNvPr id="6" name="Connector 5"/>
          <p:cNvCxnSpPr/>
          <p:nvPr/>
        </p:nvCxnSpPr>
        <p:spPr>
          <a:xfrm>
            <a:off x="594360" y="6336792"/>
            <a:ext cx="11000232" cy="0"/>
          </a:xfrm>
          <a:prstGeom prst="line">
            <a:avLst/>
          </a:prstGeom>
          <a:ln w="8890">
            <a:solidFill>
              <a:srgbClr val="B9B3A5"/>
            </a:solidFill>
          </a:ln>
        </p:spPr>
        <p:style>
          <a:lnRef idx="2">
            <a:schemeClr val="accent1"/>
          </a:lnRef>
          <a:fillRef idx="0">
            <a:schemeClr val="accent1"/>
          </a:fillRef>
          <a:effectRef idx="1">
            <a:schemeClr val="accent1"/>
          </a:effectRef>
          <a:fontRef idx="minor">
            <a:schemeClr val="tx1"/>
          </a:fontRef>
        </p:style>
      </p:cxnSp>
      <p:sp>
        <p:nvSpPr>
          <p:cNvPr id="7" name="Rectangle 6"/>
          <p:cNvSpPr/>
          <p:nvPr/>
        </p:nvSpPr>
        <p:spPr>
          <a:xfrm>
            <a:off x="594360" y="6336792"/>
            <a:ext cx="3457215" cy="22860"/>
          </a:xfrm>
          <a:prstGeom prst="rect">
            <a:avLst/>
          </a:prstGeom>
          <a:solidFill>
            <a:srgbClr val="166D6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94360" y="6446520"/>
            <a:ext cx="9144000" cy="182880"/>
          </a:xfrm>
          <a:prstGeom prst="rect">
            <a:avLst/>
          </a:prstGeom>
          <a:noFill/>
        </p:spPr>
        <p:txBody>
          <a:bodyPr wrap="square" lIns="0" rIns="0" tIns="0" bIns="0">
            <a:spAutoFit/>
          </a:bodyPr>
          <a:lstStyle/>
          <a:p>
            <a:pPr>
              <a:spcAft>
                <a:spcPts val="500"/>
              </a:spcAft>
              <a:defRPr sz="1000" b="0">
                <a:solidFill>
                  <a:srgbClr val="5C5A55"/>
                </a:solidFill>
                <a:latin typeface="Lato"/>
              </a:defRPr>
            </a:pPr>
            <a:r>
              <a:t>K21 · LJ</a:t>
            </a:r>
          </a:p>
        </p:txBody>
      </p:sp>
      <p:sp>
        <p:nvSpPr>
          <p:cNvPr id="9" name="TextBox 8"/>
          <p:cNvSpPr txBox="1"/>
          <p:nvPr/>
        </p:nvSpPr>
        <p:spPr>
          <a:xfrm>
            <a:off x="10607040" y="6419088"/>
            <a:ext cx="960120" cy="274320"/>
          </a:xfrm>
          <a:prstGeom prst="rect">
            <a:avLst/>
          </a:prstGeom>
          <a:noFill/>
        </p:spPr>
        <p:txBody>
          <a:bodyPr wrap="square" lIns="0" rIns="0" tIns="0" bIns="0">
            <a:spAutoFit/>
          </a:bodyPr>
          <a:lstStyle/>
          <a:p>
            <a:pPr algn="r">
              <a:spcAft>
                <a:spcPts val="500"/>
              </a:spcAft>
              <a:defRPr sz="1100" b="0">
                <a:solidFill>
                  <a:srgbClr val="5C5A55"/>
                </a:solidFill>
                <a:latin typeface="Lato"/>
              </a:defRPr>
            </a:pPr>
            <a:r>
              <a:t>11 / 35</a:t>
            </a:r>
          </a:p>
        </p:txBody>
      </p:sp>
      <p:sp>
        <p:nvSpPr>
          <p:cNvPr id="10" name="TextBox 9"/>
          <p:cNvSpPr txBox="1"/>
          <p:nvPr/>
        </p:nvSpPr>
        <p:spPr>
          <a:xfrm>
            <a:off x="594360" y="5925312"/>
            <a:ext cx="10972800" cy="310896"/>
          </a:xfrm>
          <a:prstGeom prst="rect">
            <a:avLst/>
          </a:prstGeom>
          <a:noFill/>
        </p:spPr>
        <p:txBody>
          <a:bodyPr wrap="square" lIns="0" rIns="0" tIns="0" bIns="0">
            <a:spAutoFit/>
          </a:bodyPr>
          <a:lstStyle/>
          <a:p>
            <a:pPr>
              <a:spcAft>
                <a:spcPts val="500"/>
              </a:spcAft>
              <a:defRPr sz="1000" b="1">
                <a:solidFill>
                  <a:srgbClr val="80530C"/>
                </a:solidFill>
                <a:latin typeface="Lato"/>
              </a:defRPr>
            </a:pPr>
            <a:r>
              <a:t>RH 12–6: Rmin 2.757 Å → σ ≈ 2.4562 Å</a:t>
            </a:r>
          </a:p>
        </p:txBody>
      </p:sp>
      <p:sp>
        <p:nvSpPr>
          <p:cNvPr id="11" name="TextBox 10"/>
          <p:cNvSpPr txBox="1"/>
          <p:nvPr/>
        </p:nvSpPr>
        <p:spPr>
          <a:xfrm>
            <a:off x="640080" y="2267712"/>
            <a:ext cx="3200400" cy="411480"/>
          </a:xfrm>
          <a:prstGeom prst="rect">
            <a:avLst/>
          </a:prstGeom>
          <a:noFill/>
        </p:spPr>
        <p:txBody>
          <a:bodyPr wrap="square" lIns="0" rIns="0" tIns="0" bIns="0">
            <a:spAutoFit/>
          </a:bodyPr>
          <a:lstStyle/>
          <a:p>
            <a:pPr>
              <a:spcAft>
                <a:spcPts val="500"/>
              </a:spcAft>
              <a:defRPr sz="2000" b="1">
                <a:solidFill>
                  <a:srgbClr val="166D66"/>
                </a:solidFill>
                <a:latin typeface="Lato"/>
              </a:defRPr>
            </a:pPr>
            <a:r>
              <a:t>Paper convention</a:t>
            </a:r>
          </a:p>
        </p:txBody>
      </p:sp>
      <p:sp>
        <p:nvSpPr>
          <p:cNvPr id="12" name="TextBox 11"/>
          <p:cNvSpPr txBox="1"/>
          <p:nvPr/>
        </p:nvSpPr>
        <p:spPr>
          <a:xfrm>
            <a:off x="3758184" y="2249424"/>
            <a:ext cx="7552944" cy="704088"/>
          </a:xfrm>
          <a:prstGeom prst="rect">
            <a:avLst/>
          </a:prstGeom>
          <a:noFill/>
        </p:spPr>
        <p:txBody>
          <a:bodyPr wrap="square" lIns="0" rIns="0" tIns="0" bIns="0">
            <a:spAutoFit/>
          </a:bodyPr>
          <a:lstStyle/>
          <a:p>
            <a:pPr>
              <a:spcAft>
                <a:spcPts val="500"/>
              </a:spcAft>
              <a:defRPr sz="2600" b="0">
                <a:solidFill>
                  <a:srgbClr val="1B1B1A"/>
                </a:solidFill>
                <a:latin typeface="Lato"/>
              </a:defRPr>
            </a:pPr>
            <a:r>
              <a:t>U = ε[(Rmin/r)¹² − 2(Rmin/r)⁶]</a:t>
            </a:r>
          </a:p>
        </p:txBody>
      </p:sp>
      <p:cxnSp>
        <p:nvCxnSpPr>
          <p:cNvPr id="13" name="Connector 12"/>
          <p:cNvCxnSpPr/>
          <p:nvPr/>
        </p:nvCxnSpPr>
        <p:spPr>
          <a:xfrm>
            <a:off x="594360" y="3054096"/>
            <a:ext cx="10972800" cy="0"/>
          </a:xfrm>
          <a:prstGeom prst="line">
            <a:avLst/>
          </a:prstGeom>
          <a:ln w="10160">
            <a:solidFill>
              <a:srgbClr val="B9B3A5"/>
            </a:solidFill>
          </a:ln>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640080" y="3264408"/>
            <a:ext cx="3200400" cy="411480"/>
          </a:xfrm>
          <a:prstGeom prst="rect">
            <a:avLst/>
          </a:prstGeom>
          <a:noFill/>
        </p:spPr>
        <p:txBody>
          <a:bodyPr wrap="square" lIns="0" rIns="0" tIns="0" bIns="0">
            <a:spAutoFit/>
          </a:bodyPr>
          <a:lstStyle/>
          <a:p>
            <a:pPr>
              <a:spcAft>
                <a:spcPts val="500"/>
              </a:spcAft>
              <a:defRPr sz="2000" b="1">
                <a:solidFill>
                  <a:srgbClr val="315FA2"/>
                </a:solidFill>
                <a:latin typeface="Lato"/>
              </a:defRPr>
            </a:pPr>
            <a:r>
              <a:t>LAMMPS lj/cut</a:t>
            </a:r>
          </a:p>
        </p:txBody>
      </p:sp>
      <p:sp>
        <p:nvSpPr>
          <p:cNvPr id="15" name="TextBox 14"/>
          <p:cNvSpPr txBox="1"/>
          <p:nvPr/>
        </p:nvSpPr>
        <p:spPr>
          <a:xfrm>
            <a:off x="3758184" y="3246120"/>
            <a:ext cx="7552944" cy="704088"/>
          </a:xfrm>
          <a:prstGeom prst="rect">
            <a:avLst/>
          </a:prstGeom>
          <a:noFill/>
        </p:spPr>
        <p:txBody>
          <a:bodyPr wrap="square" lIns="0" rIns="0" tIns="0" bIns="0">
            <a:spAutoFit/>
          </a:bodyPr>
          <a:lstStyle/>
          <a:p>
            <a:pPr>
              <a:spcAft>
                <a:spcPts val="500"/>
              </a:spcAft>
              <a:defRPr sz="2600" b="0">
                <a:solidFill>
                  <a:srgbClr val="1B1B1A"/>
                </a:solidFill>
                <a:latin typeface="Lato"/>
              </a:defRPr>
            </a:pPr>
            <a:r>
              <a:t>U = 4ε[(σ/r)¹² − (σ/r)⁶]</a:t>
            </a:r>
          </a:p>
        </p:txBody>
      </p:sp>
      <p:cxnSp>
        <p:nvCxnSpPr>
          <p:cNvPr id="16" name="Connector 15"/>
          <p:cNvCxnSpPr/>
          <p:nvPr/>
        </p:nvCxnSpPr>
        <p:spPr>
          <a:xfrm>
            <a:off x="594360" y="4050792"/>
            <a:ext cx="10972800" cy="0"/>
          </a:xfrm>
          <a:prstGeom prst="line">
            <a:avLst/>
          </a:prstGeom>
          <a:ln w="10160">
            <a:solidFill>
              <a:srgbClr val="B9B3A5"/>
            </a:solidFill>
          </a:ln>
        </p:spPr>
        <p:style>
          <a:lnRef idx="2">
            <a:schemeClr val="accent1"/>
          </a:lnRef>
          <a:fillRef idx="0">
            <a:schemeClr val="accent1"/>
          </a:fillRef>
          <a:effectRef idx="1">
            <a:schemeClr val="accent1"/>
          </a:effectRef>
          <a:fontRef idx="minor">
            <a:schemeClr val="tx1"/>
          </a:fontRef>
        </p:style>
      </p:cxnSp>
      <p:sp>
        <p:nvSpPr>
          <p:cNvPr id="17" name="TextBox 16"/>
          <p:cNvSpPr txBox="1"/>
          <p:nvPr/>
        </p:nvSpPr>
        <p:spPr>
          <a:xfrm>
            <a:off x="640080" y="4261104"/>
            <a:ext cx="3200400" cy="411480"/>
          </a:xfrm>
          <a:prstGeom prst="rect">
            <a:avLst/>
          </a:prstGeom>
          <a:noFill/>
        </p:spPr>
        <p:txBody>
          <a:bodyPr wrap="square" lIns="0" rIns="0" tIns="0" bIns="0">
            <a:spAutoFit/>
          </a:bodyPr>
          <a:lstStyle/>
          <a:p>
            <a:pPr>
              <a:spcAft>
                <a:spcPts val="500"/>
              </a:spcAft>
              <a:defRPr sz="2000" b="1">
                <a:solidFill>
                  <a:srgbClr val="80530C"/>
                </a:solidFill>
                <a:latin typeface="Lato"/>
              </a:defRPr>
            </a:pPr>
            <a:r>
              <a:t>Exact conversion</a:t>
            </a:r>
          </a:p>
        </p:txBody>
      </p:sp>
      <p:sp>
        <p:nvSpPr>
          <p:cNvPr id="18" name="TextBox 17"/>
          <p:cNvSpPr txBox="1"/>
          <p:nvPr/>
        </p:nvSpPr>
        <p:spPr>
          <a:xfrm>
            <a:off x="3758184" y="4242816"/>
            <a:ext cx="7552944" cy="704088"/>
          </a:xfrm>
          <a:prstGeom prst="rect">
            <a:avLst/>
          </a:prstGeom>
          <a:noFill/>
        </p:spPr>
        <p:txBody>
          <a:bodyPr wrap="square" lIns="0" rIns="0" tIns="0" bIns="0">
            <a:spAutoFit/>
          </a:bodyPr>
          <a:lstStyle/>
          <a:p>
            <a:pPr>
              <a:spcAft>
                <a:spcPts val="500"/>
              </a:spcAft>
              <a:defRPr sz="2600" b="0">
                <a:solidFill>
                  <a:srgbClr val="1B1B1A"/>
                </a:solidFill>
                <a:latin typeface="Lato"/>
              </a:defRPr>
            </a:pPr>
            <a:r>
              <a:t>σ = Rmin / 2^(1/6)  ·  ε unchanged</a:t>
            </a:r>
          </a:p>
        </p:txBody>
      </p:sp>
      <p:cxnSp>
        <p:nvCxnSpPr>
          <p:cNvPr id="19" name="Connector 18"/>
          <p:cNvCxnSpPr/>
          <p:nvPr/>
        </p:nvCxnSpPr>
        <p:spPr>
          <a:xfrm>
            <a:off x="594360" y="5047488"/>
            <a:ext cx="10972800" cy="0"/>
          </a:xfrm>
          <a:prstGeom prst="line">
            <a:avLst/>
          </a:prstGeom>
          <a:ln w="10160">
            <a:solidFill>
              <a:srgbClr val="B9B3A5"/>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BFAF7"/>
        </a:solidFill>
        <a:effectLst/>
      </p:bgPr>
    </p:bg>
    <p:spTree>
      <p:nvGrpSpPr>
        <p:cNvPr id="1" name=""/>
        <p:cNvGrpSpPr/>
        <p:nvPr/>
      </p:nvGrpSpPr>
      <p:grpSpPr/>
      <p:sp>
        <p:nvSpPr>
          <p:cNvPr id="2" name="TextBox 1"/>
          <p:cNvSpPr txBox="1"/>
          <p:nvPr/>
        </p:nvSpPr>
        <p:spPr>
          <a:xfrm>
            <a:off x="594360" y="256032"/>
            <a:ext cx="4572000" cy="182880"/>
          </a:xfrm>
          <a:prstGeom prst="rect">
            <a:avLst/>
          </a:prstGeom>
          <a:noFill/>
        </p:spPr>
        <p:txBody>
          <a:bodyPr wrap="square" lIns="0" rIns="0" tIns="0" bIns="0">
            <a:spAutoFit/>
          </a:bodyPr>
          <a:lstStyle/>
          <a:p>
            <a:pPr>
              <a:spcAft>
                <a:spcPts val="500"/>
              </a:spcAft>
              <a:defRPr sz="1000" b="1">
                <a:solidFill>
                  <a:srgbClr val="5C5A55"/>
                </a:solidFill>
                <a:latin typeface="Lato"/>
              </a:defRPr>
            </a:pPr>
            <a:r>
              <a:t>INTERFACE FORCE FIELD</a:t>
            </a:r>
          </a:p>
        </p:txBody>
      </p:sp>
      <p:sp>
        <p:nvSpPr>
          <p:cNvPr id="3" name="TextBox 2"/>
          <p:cNvSpPr txBox="1"/>
          <p:nvPr/>
        </p:nvSpPr>
        <p:spPr>
          <a:xfrm>
            <a:off x="7315200" y="256032"/>
            <a:ext cx="4251960" cy="219456"/>
          </a:xfrm>
          <a:prstGeom prst="rect">
            <a:avLst/>
          </a:prstGeom>
          <a:noFill/>
        </p:spPr>
        <p:txBody>
          <a:bodyPr wrap="square" lIns="0" rIns="0" tIns="0" bIns="0">
            <a:spAutoFit/>
          </a:bodyPr>
          <a:lstStyle/>
          <a:p>
            <a:pPr algn="r">
              <a:spcAft>
                <a:spcPts val="500"/>
              </a:spcAft>
              <a:defRPr sz="1000" b="0">
                <a:solidFill>
                  <a:srgbClr val="166D66"/>
                </a:solidFill>
                <a:latin typeface="Lato"/>
              </a:defRPr>
            </a:pPr>
            <a:r>
              <a:t>02 · MODEL &amp; SIMULATION</a:t>
            </a:r>
          </a:p>
        </p:txBody>
      </p:sp>
      <p:sp>
        <p:nvSpPr>
          <p:cNvPr id="4" name="TextBox 3"/>
          <p:cNvSpPr txBox="1"/>
          <p:nvPr/>
        </p:nvSpPr>
        <p:spPr>
          <a:xfrm>
            <a:off x="594360" y="749808"/>
            <a:ext cx="10972800" cy="685800"/>
          </a:xfrm>
          <a:prstGeom prst="rect">
            <a:avLst/>
          </a:prstGeom>
          <a:noFill/>
        </p:spPr>
        <p:txBody>
          <a:bodyPr wrap="square" lIns="0" rIns="0" tIns="0" bIns="0">
            <a:spAutoFit/>
          </a:bodyPr>
          <a:lstStyle/>
          <a:p>
            <a:pPr>
              <a:spcAft>
                <a:spcPts val="500"/>
              </a:spcAft>
              <a:defRPr sz="3200" b="1">
                <a:solidFill>
                  <a:srgbClr val="1B1B1A"/>
                </a:solidFill>
                <a:latin typeface="Lato"/>
              </a:defRPr>
            </a:pPr>
            <a:r>
              <a:t>Forces are the slope of energy</a:t>
            </a:r>
          </a:p>
        </p:txBody>
      </p:sp>
      <p:sp>
        <p:nvSpPr>
          <p:cNvPr id="5" name="TextBox 4"/>
          <p:cNvSpPr txBox="1"/>
          <p:nvPr/>
        </p:nvSpPr>
        <p:spPr>
          <a:xfrm>
            <a:off x="594360" y="1463040"/>
            <a:ext cx="10972800" cy="557784"/>
          </a:xfrm>
          <a:prstGeom prst="rect">
            <a:avLst/>
          </a:prstGeom>
          <a:noFill/>
        </p:spPr>
        <p:txBody>
          <a:bodyPr wrap="square" lIns="0" rIns="0" tIns="0" bIns="0">
            <a:spAutoFit/>
          </a:bodyPr>
          <a:lstStyle/>
          <a:p>
            <a:pPr>
              <a:spcAft>
                <a:spcPts val="500"/>
              </a:spcAft>
              <a:defRPr sz="1900" b="0">
                <a:solidFill>
                  <a:srgbClr val="5C5A55"/>
                </a:solidFill>
                <a:latin typeface="Lato"/>
              </a:defRPr>
            </a:pPr>
            <a:r>
              <a:t>Fi = −∇ri U(R; θ)</a:t>
            </a:r>
          </a:p>
        </p:txBody>
      </p:sp>
      <p:cxnSp>
        <p:nvCxnSpPr>
          <p:cNvPr id="6" name="Connector 5"/>
          <p:cNvCxnSpPr/>
          <p:nvPr/>
        </p:nvCxnSpPr>
        <p:spPr>
          <a:xfrm>
            <a:off x="594360" y="6336792"/>
            <a:ext cx="11000232" cy="0"/>
          </a:xfrm>
          <a:prstGeom prst="line">
            <a:avLst/>
          </a:prstGeom>
          <a:ln w="8890">
            <a:solidFill>
              <a:srgbClr val="B9B3A5"/>
            </a:solidFill>
          </a:ln>
        </p:spPr>
        <p:style>
          <a:lnRef idx="2">
            <a:schemeClr val="accent1"/>
          </a:lnRef>
          <a:fillRef idx="0">
            <a:schemeClr val="accent1"/>
          </a:fillRef>
          <a:effectRef idx="1">
            <a:schemeClr val="accent1"/>
          </a:effectRef>
          <a:fontRef idx="minor">
            <a:schemeClr val="tx1"/>
          </a:fontRef>
        </p:style>
      </p:cxnSp>
      <p:sp>
        <p:nvSpPr>
          <p:cNvPr id="7" name="Rectangle 6"/>
          <p:cNvSpPr/>
          <p:nvPr/>
        </p:nvSpPr>
        <p:spPr>
          <a:xfrm>
            <a:off x="594360" y="6336792"/>
            <a:ext cx="3771508" cy="22860"/>
          </a:xfrm>
          <a:prstGeom prst="rect">
            <a:avLst/>
          </a:prstGeom>
          <a:solidFill>
            <a:srgbClr val="166D6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94360" y="6446520"/>
            <a:ext cx="9144000" cy="182880"/>
          </a:xfrm>
          <a:prstGeom prst="rect">
            <a:avLst/>
          </a:prstGeom>
          <a:noFill/>
        </p:spPr>
        <p:txBody>
          <a:bodyPr wrap="square" lIns="0" rIns="0" tIns="0" bIns="0">
            <a:spAutoFit/>
          </a:bodyPr>
          <a:lstStyle/>
          <a:p>
            <a:pPr>
              <a:spcAft>
                <a:spcPts val="500"/>
              </a:spcAft>
              <a:defRPr sz="1000" b="0">
                <a:solidFill>
                  <a:srgbClr val="5C5A55"/>
                </a:solidFill>
                <a:latin typeface="Lato"/>
              </a:defRPr>
            </a:pPr>
            <a:r>
              <a:t>K21</a:t>
            </a:r>
          </a:p>
        </p:txBody>
      </p:sp>
      <p:sp>
        <p:nvSpPr>
          <p:cNvPr id="9" name="TextBox 8"/>
          <p:cNvSpPr txBox="1"/>
          <p:nvPr/>
        </p:nvSpPr>
        <p:spPr>
          <a:xfrm>
            <a:off x="10607040" y="6419088"/>
            <a:ext cx="960120" cy="274320"/>
          </a:xfrm>
          <a:prstGeom prst="rect">
            <a:avLst/>
          </a:prstGeom>
          <a:noFill/>
        </p:spPr>
        <p:txBody>
          <a:bodyPr wrap="square" lIns="0" rIns="0" tIns="0" bIns="0">
            <a:spAutoFit/>
          </a:bodyPr>
          <a:lstStyle/>
          <a:p>
            <a:pPr algn="r">
              <a:spcAft>
                <a:spcPts val="500"/>
              </a:spcAft>
              <a:defRPr sz="1100" b="0">
                <a:solidFill>
                  <a:srgbClr val="5C5A55"/>
                </a:solidFill>
                <a:latin typeface="Lato"/>
              </a:defRPr>
            </a:pPr>
            <a:r>
              <a:t>12 / 35</a:t>
            </a:r>
          </a:p>
        </p:txBody>
      </p:sp>
      <p:sp>
        <p:nvSpPr>
          <p:cNvPr id="10" name="TextBox 9"/>
          <p:cNvSpPr txBox="1"/>
          <p:nvPr/>
        </p:nvSpPr>
        <p:spPr>
          <a:xfrm>
            <a:off x="594360" y="5925312"/>
            <a:ext cx="10972800" cy="310896"/>
          </a:xfrm>
          <a:prstGeom prst="rect">
            <a:avLst/>
          </a:prstGeom>
          <a:noFill/>
        </p:spPr>
        <p:txBody>
          <a:bodyPr wrap="square" lIns="0" rIns="0" tIns="0" bIns="0">
            <a:spAutoFit/>
          </a:bodyPr>
          <a:lstStyle/>
          <a:p>
            <a:pPr>
              <a:spcAft>
                <a:spcPts val="500"/>
              </a:spcAft>
              <a:defRPr sz="1000" b="1">
                <a:solidFill>
                  <a:srgbClr val="80530C"/>
                </a:solidFill>
                <a:latin typeface="Lato"/>
              </a:defRPr>
            </a:pPr>
            <a:r>
              <a:t>ANALYTICAL 12–6 PAIR · REDUCED UNITS</a:t>
            </a:r>
          </a:p>
        </p:txBody>
      </p:sp>
      <p:sp>
        <p:nvSpPr>
          <p:cNvPr id="11" name="Rectangle 10"/>
          <p:cNvSpPr/>
          <p:nvPr/>
        </p:nvSpPr>
        <p:spPr>
          <a:xfrm>
            <a:off x="594360" y="2404872"/>
            <a:ext cx="54864" cy="274320"/>
          </a:xfrm>
          <a:prstGeom prst="rect">
            <a:avLst/>
          </a:prstGeom>
          <a:solidFill>
            <a:srgbClr val="166D6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04672" y="2331720"/>
            <a:ext cx="4361688" cy="841248"/>
          </a:xfrm>
          <a:prstGeom prst="rect">
            <a:avLst/>
          </a:prstGeom>
          <a:noFill/>
        </p:spPr>
        <p:txBody>
          <a:bodyPr wrap="square" lIns="0" rIns="0" tIns="0" bIns="0">
            <a:spAutoFit/>
          </a:bodyPr>
          <a:lstStyle/>
          <a:p>
            <a:pPr>
              <a:spcAft>
                <a:spcPts val="500"/>
              </a:spcAft>
              <a:defRPr sz="2000" b="0">
                <a:solidFill>
                  <a:srgbClr val="1B1B1A"/>
                </a:solidFill>
                <a:latin typeface="Lato"/>
              </a:defRPr>
            </a:pPr>
            <a:r>
              <a:t>Too close: short-range repulsion dominates.</a:t>
            </a:r>
          </a:p>
        </p:txBody>
      </p:sp>
      <p:sp>
        <p:nvSpPr>
          <p:cNvPr id="13" name="Rectangle 12"/>
          <p:cNvSpPr/>
          <p:nvPr/>
        </p:nvSpPr>
        <p:spPr>
          <a:xfrm>
            <a:off x="594360" y="3410712"/>
            <a:ext cx="54864" cy="274320"/>
          </a:xfrm>
          <a:prstGeom prst="rect">
            <a:avLst/>
          </a:prstGeom>
          <a:solidFill>
            <a:srgbClr val="166D6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804672" y="3337560"/>
            <a:ext cx="4361688" cy="841248"/>
          </a:xfrm>
          <a:prstGeom prst="rect">
            <a:avLst/>
          </a:prstGeom>
          <a:noFill/>
        </p:spPr>
        <p:txBody>
          <a:bodyPr wrap="square" lIns="0" rIns="0" tIns="0" bIns="0">
            <a:spAutoFit/>
          </a:bodyPr>
          <a:lstStyle/>
          <a:p>
            <a:pPr>
              <a:spcAft>
                <a:spcPts val="500"/>
              </a:spcAft>
              <a:defRPr sz="2000" b="0">
                <a:solidFill>
                  <a:srgbClr val="1B1B1A"/>
                </a:solidFill>
                <a:latin typeface="Lato"/>
              </a:defRPr>
            </a:pPr>
            <a:r>
              <a:t>Past the minimum: attraction points back inward.</a:t>
            </a:r>
          </a:p>
        </p:txBody>
      </p:sp>
      <p:sp>
        <p:nvSpPr>
          <p:cNvPr id="15" name="Rectangle 14"/>
          <p:cNvSpPr/>
          <p:nvPr/>
        </p:nvSpPr>
        <p:spPr>
          <a:xfrm>
            <a:off x="594360" y="4416552"/>
            <a:ext cx="54864" cy="274320"/>
          </a:xfrm>
          <a:prstGeom prst="rect">
            <a:avLst/>
          </a:prstGeom>
          <a:solidFill>
            <a:srgbClr val="166D6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04672" y="4343400"/>
            <a:ext cx="4361688" cy="841248"/>
          </a:xfrm>
          <a:prstGeom prst="rect">
            <a:avLst/>
          </a:prstGeom>
          <a:noFill/>
        </p:spPr>
        <p:txBody>
          <a:bodyPr wrap="square" lIns="0" rIns="0" tIns="0" bIns="0">
            <a:spAutoFit/>
          </a:bodyPr>
          <a:lstStyle/>
          <a:p>
            <a:pPr>
              <a:spcAft>
                <a:spcPts val="500"/>
              </a:spcAft>
              <a:defRPr sz="2000" b="0">
                <a:solidFill>
                  <a:srgbClr val="1B1B1A"/>
                </a:solidFill>
                <a:latin typeface="Lato"/>
              </a:defRPr>
            </a:pPr>
            <a:r>
              <a:t>A pair minimum does not equal the bulk lattice constant.</a:t>
            </a:r>
          </a:p>
        </p:txBody>
      </p:sp>
      <p:pic>
        <p:nvPicPr>
          <p:cNvPr id="17" name="Picture 16" descr="energy-force.png"/>
          <p:cNvPicPr>
            <a:picLocks noChangeAspect="1"/>
          </p:cNvPicPr>
          <p:nvPr/>
        </p:nvPicPr>
        <p:blipFill>
          <a:blip r:embed="rId2"/>
          <a:stretch>
            <a:fillRect/>
          </a:stretch>
        </p:blipFill>
        <p:spPr>
          <a:xfrm>
            <a:off x="5733288" y="2066543"/>
            <a:ext cx="5541264" cy="3694176"/>
          </a:xfrm>
          <a:prstGeom prst="rect">
            <a:avLst/>
          </a:prstGeom>
        </p:spPr>
      </p:pic>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BFAF7"/>
        </a:solidFill>
        <a:effectLst/>
      </p:bgPr>
    </p:bg>
    <p:spTree>
      <p:nvGrpSpPr>
        <p:cNvPr id="1" name=""/>
        <p:cNvGrpSpPr/>
        <p:nvPr/>
      </p:nvGrpSpPr>
      <p:grpSpPr/>
      <p:sp>
        <p:nvSpPr>
          <p:cNvPr id="2" name="TextBox 1"/>
          <p:cNvSpPr txBox="1"/>
          <p:nvPr/>
        </p:nvSpPr>
        <p:spPr>
          <a:xfrm>
            <a:off x="594360" y="256032"/>
            <a:ext cx="4572000" cy="182880"/>
          </a:xfrm>
          <a:prstGeom prst="rect">
            <a:avLst/>
          </a:prstGeom>
          <a:noFill/>
        </p:spPr>
        <p:txBody>
          <a:bodyPr wrap="square" lIns="0" rIns="0" tIns="0" bIns="0">
            <a:spAutoFit/>
          </a:bodyPr>
          <a:lstStyle/>
          <a:p>
            <a:pPr>
              <a:spcAft>
                <a:spcPts val="500"/>
              </a:spcAft>
              <a:defRPr sz="1000" b="1">
                <a:solidFill>
                  <a:srgbClr val="5C5A55"/>
                </a:solidFill>
                <a:latin typeface="Lato"/>
              </a:defRPr>
            </a:pPr>
            <a:r>
              <a:t>INTERFACE FORCE FIELD</a:t>
            </a:r>
          </a:p>
        </p:txBody>
      </p:sp>
      <p:sp>
        <p:nvSpPr>
          <p:cNvPr id="3" name="TextBox 2"/>
          <p:cNvSpPr txBox="1"/>
          <p:nvPr/>
        </p:nvSpPr>
        <p:spPr>
          <a:xfrm>
            <a:off x="7315200" y="256032"/>
            <a:ext cx="4251960" cy="219456"/>
          </a:xfrm>
          <a:prstGeom prst="rect">
            <a:avLst/>
          </a:prstGeom>
          <a:noFill/>
        </p:spPr>
        <p:txBody>
          <a:bodyPr wrap="square" lIns="0" rIns="0" tIns="0" bIns="0">
            <a:spAutoFit/>
          </a:bodyPr>
          <a:lstStyle/>
          <a:p>
            <a:pPr algn="r">
              <a:spcAft>
                <a:spcPts val="500"/>
              </a:spcAft>
              <a:defRPr sz="1000" b="0">
                <a:solidFill>
                  <a:srgbClr val="166D66"/>
                </a:solidFill>
                <a:latin typeface="Lato"/>
              </a:defRPr>
            </a:pPr>
            <a:r>
              <a:t>02 · MODEL &amp; SIMULATION</a:t>
            </a:r>
          </a:p>
        </p:txBody>
      </p:sp>
      <p:sp>
        <p:nvSpPr>
          <p:cNvPr id="4" name="TextBox 3"/>
          <p:cNvSpPr txBox="1"/>
          <p:nvPr/>
        </p:nvSpPr>
        <p:spPr>
          <a:xfrm>
            <a:off x="594360" y="749808"/>
            <a:ext cx="10972800" cy="685800"/>
          </a:xfrm>
          <a:prstGeom prst="rect">
            <a:avLst/>
          </a:prstGeom>
          <a:noFill/>
        </p:spPr>
        <p:txBody>
          <a:bodyPr wrap="square" lIns="0" rIns="0" tIns="0" bIns="0">
            <a:spAutoFit/>
          </a:bodyPr>
          <a:lstStyle/>
          <a:p>
            <a:pPr>
              <a:spcAft>
                <a:spcPts val="500"/>
              </a:spcAft>
              <a:defRPr sz="3200" b="1">
                <a:solidFill>
                  <a:srgbClr val="1B1B1A"/>
                </a:solidFill>
                <a:latin typeface="Lato"/>
              </a:defRPr>
            </a:pPr>
            <a:r>
              <a:t>Minimization searches a local basin</a:t>
            </a:r>
          </a:p>
        </p:txBody>
      </p:sp>
      <p:sp>
        <p:nvSpPr>
          <p:cNvPr id="5" name="TextBox 4"/>
          <p:cNvSpPr txBox="1"/>
          <p:nvPr/>
        </p:nvSpPr>
        <p:spPr>
          <a:xfrm>
            <a:off x="594360" y="1463040"/>
            <a:ext cx="10972800" cy="557784"/>
          </a:xfrm>
          <a:prstGeom prst="rect">
            <a:avLst/>
          </a:prstGeom>
          <a:noFill/>
        </p:spPr>
        <p:txBody>
          <a:bodyPr wrap="square" lIns="0" rIns="0" tIns="0" bIns="0">
            <a:spAutoFit/>
          </a:bodyPr>
          <a:lstStyle/>
          <a:p>
            <a:pPr>
              <a:spcAft>
                <a:spcPts val="500"/>
              </a:spcAft>
              <a:defRPr sz="1900" b="0">
                <a:solidFill>
                  <a:srgbClr val="5C5A55"/>
                </a:solidFill>
                <a:latin typeface="Lato"/>
              </a:defRPr>
            </a:pPr>
            <a:r>
              <a:t>Move toward a configuration with smaller residual forces.</a:t>
            </a:r>
          </a:p>
        </p:txBody>
      </p:sp>
      <p:cxnSp>
        <p:nvCxnSpPr>
          <p:cNvPr id="6" name="Connector 5"/>
          <p:cNvCxnSpPr/>
          <p:nvPr/>
        </p:nvCxnSpPr>
        <p:spPr>
          <a:xfrm>
            <a:off x="594360" y="6336792"/>
            <a:ext cx="11000232" cy="0"/>
          </a:xfrm>
          <a:prstGeom prst="line">
            <a:avLst/>
          </a:prstGeom>
          <a:ln w="8890">
            <a:solidFill>
              <a:srgbClr val="B9B3A5"/>
            </a:solidFill>
          </a:ln>
        </p:spPr>
        <p:style>
          <a:lnRef idx="2">
            <a:schemeClr val="accent1"/>
          </a:lnRef>
          <a:fillRef idx="0">
            <a:schemeClr val="accent1"/>
          </a:fillRef>
          <a:effectRef idx="1">
            <a:schemeClr val="accent1"/>
          </a:effectRef>
          <a:fontRef idx="minor">
            <a:schemeClr val="tx1"/>
          </a:fontRef>
        </p:style>
      </p:cxnSp>
      <p:sp>
        <p:nvSpPr>
          <p:cNvPr id="7" name="Rectangle 6"/>
          <p:cNvSpPr/>
          <p:nvPr/>
        </p:nvSpPr>
        <p:spPr>
          <a:xfrm>
            <a:off x="594360" y="6336792"/>
            <a:ext cx="4085800" cy="22860"/>
          </a:xfrm>
          <a:prstGeom prst="rect">
            <a:avLst/>
          </a:prstGeom>
          <a:solidFill>
            <a:srgbClr val="166D6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94360" y="6446520"/>
            <a:ext cx="9144000" cy="182880"/>
          </a:xfrm>
          <a:prstGeom prst="rect">
            <a:avLst/>
          </a:prstGeom>
          <a:noFill/>
        </p:spPr>
        <p:txBody>
          <a:bodyPr wrap="square" lIns="0" rIns="0" tIns="0" bIns="0">
            <a:spAutoFit/>
          </a:bodyPr>
          <a:lstStyle/>
          <a:p>
            <a:pPr>
              <a:spcAft>
                <a:spcPts val="500"/>
              </a:spcAft>
              <a:defRPr sz="1000" b="0">
                <a:solidFill>
                  <a:srgbClr val="5C5A55"/>
                </a:solidFill>
                <a:latin typeface="Lato"/>
              </a:defRPr>
            </a:pPr>
            <a:r>
              <a:t>MD</a:t>
            </a:r>
          </a:p>
        </p:txBody>
      </p:sp>
      <p:sp>
        <p:nvSpPr>
          <p:cNvPr id="9" name="TextBox 8"/>
          <p:cNvSpPr txBox="1"/>
          <p:nvPr/>
        </p:nvSpPr>
        <p:spPr>
          <a:xfrm>
            <a:off x="10607040" y="6419088"/>
            <a:ext cx="960120" cy="274320"/>
          </a:xfrm>
          <a:prstGeom prst="rect">
            <a:avLst/>
          </a:prstGeom>
          <a:noFill/>
        </p:spPr>
        <p:txBody>
          <a:bodyPr wrap="square" lIns="0" rIns="0" tIns="0" bIns="0">
            <a:spAutoFit/>
          </a:bodyPr>
          <a:lstStyle/>
          <a:p>
            <a:pPr algn="r">
              <a:spcAft>
                <a:spcPts val="500"/>
              </a:spcAft>
              <a:defRPr sz="1100" b="0">
                <a:solidFill>
                  <a:srgbClr val="5C5A55"/>
                </a:solidFill>
                <a:latin typeface="Lato"/>
              </a:defRPr>
            </a:pPr>
            <a:r>
              <a:t>13 / 35</a:t>
            </a:r>
          </a:p>
        </p:txBody>
      </p:sp>
      <p:sp>
        <p:nvSpPr>
          <p:cNvPr id="10" name="TextBox 9"/>
          <p:cNvSpPr txBox="1"/>
          <p:nvPr/>
        </p:nvSpPr>
        <p:spPr>
          <a:xfrm>
            <a:off x="594360" y="5925312"/>
            <a:ext cx="10972800" cy="310896"/>
          </a:xfrm>
          <a:prstGeom prst="rect">
            <a:avLst/>
          </a:prstGeom>
          <a:noFill/>
        </p:spPr>
        <p:txBody>
          <a:bodyPr wrap="square" lIns="0" rIns="0" tIns="0" bIns="0">
            <a:spAutoFit/>
          </a:bodyPr>
          <a:lstStyle/>
          <a:p>
            <a:pPr>
              <a:spcAft>
                <a:spcPts val="500"/>
              </a:spcAft>
              <a:defRPr sz="1000" b="1">
                <a:solidFill>
                  <a:srgbClr val="80530C"/>
                </a:solidFill>
                <a:latin typeface="Lato"/>
              </a:defRPr>
            </a:pPr>
            <a:r>
              <a:t>SCHEMATIC ENERGY LANDSCAPE · NO MATERIAL DATA</a:t>
            </a:r>
          </a:p>
        </p:txBody>
      </p:sp>
      <p:sp>
        <p:nvSpPr>
          <p:cNvPr id="11" name="Rectangle 10"/>
          <p:cNvSpPr/>
          <p:nvPr/>
        </p:nvSpPr>
        <p:spPr>
          <a:xfrm>
            <a:off x="594360" y="2368296"/>
            <a:ext cx="54864" cy="274320"/>
          </a:xfrm>
          <a:prstGeom prst="rect">
            <a:avLst/>
          </a:prstGeom>
          <a:solidFill>
            <a:srgbClr val="166D6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04672" y="2295144"/>
            <a:ext cx="4544568" cy="841248"/>
          </a:xfrm>
          <a:prstGeom prst="rect">
            <a:avLst/>
          </a:prstGeom>
          <a:noFill/>
        </p:spPr>
        <p:txBody>
          <a:bodyPr wrap="square" lIns="0" rIns="0" tIns="0" bIns="0">
            <a:spAutoFit/>
          </a:bodyPr>
          <a:lstStyle/>
          <a:p>
            <a:pPr>
              <a:spcAft>
                <a:spcPts val="500"/>
              </a:spcAft>
              <a:defRPr sz="2000" b="0">
                <a:solidFill>
                  <a:srgbClr val="1B1B1A"/>
                </a:solidFill>
                <a:latin typeface="Lato"/>
              </a:defRPr>
            </a:pPr>
            <a:r>
              <a:t>Start from a structure and a fixed Hamiltonian.</a:t>
            </a:r>
          </a:p>
        </p:txBody>
      </p:sp>
      <p:sp>
        <p:nvSpPr>
          <p:cNvPr id="13" name="Rectangle 12"/>
          <p:cNvSpPr/>
          <p:nvPr/>
        </p:nvSpPr>
        <p:spPr>
          <a:xfrm>
            <a:off x="594360" y="3319272"/>
            <a:ext cx="54864" cy="274320"/>
          </a:xfrm>
          <a:prstGeom prst="rect">
            <a:avLst/>
          </a:prstGeom>
          <a:solidFill>
            <a:srgbClr val="166D6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804672" y="3246120"/>
            <a:ext cx="4544568" cy="841248"/>
          </a:xfrm>
          <a:prstGeom prst="rect">
            <a:avLst/>
          </a:prstGeom>
          <a:noFill/>
        </p:spPr>
        <p:txBody>
          <a:bodyPr wrap="square" lIns="0" rIns="0" tIns="0" bIns="0">
            <a:spAutoFit/>
          </a:bodyPr>
          <a:lstStyle/>
          <a:p>
            <a:pPr>
              <a:spcAft>
                <a:spcPts val="500"/>
              </a:spcAft>
              <a:defRPr sz="2000" b="0">
                <a:solidFill>
                  <a:srgbClr val="1B1B1A"/>
                </a:solidFill>
                <a:latin typeface="Lato"/>
              </a:defRPr>
            </a:pPr>
            <a:r>
              <a:t>Choose convergence tolerances and movable degrees of freedom.</a:t>
            </a:r>
          </a:p>
        </p:txBody>
      </p:sp>
      <p:sp>
        <p:nvSpPr>
          <p:cNvPr id="15" name="Rectangle 14"/>
          <p:cNvSpPr/>
          <p:nvPr/>
        </p:nvSpPr>
        <p:spPr>
          <a:xfrm>
            <a:off x="594360" y="4270248"/>
            <a:ext cx="54864" cy="274320"/>
          </a:xfrm>
          <a:prstGeom prst="rect">
            <a:avLst/>
          </a:prstGeom>
          <a:solidFill>
            <a:srgbClr val="166D6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04672" y="4197096"/>
            <a:ext cx="4544568" cy="841248"/>
          </a:xfrm>
          <a:prstGeom prst="rect">
            <a:avLst/>
          </a:prstGeom>
          <a:noFill/>
        </p:spPr>
        <p:txBody>
          <a:bodyPr wrap="square" lIns="0" rIns="0" tIns="0" bIns="0">
            <a:spAutoFit/>
          </a:bodyPr>
          <a:lstStyle/>
          <a:p>
            <a:pPr>
              <a:spcAft>
                <a:spcPts val="500"/>
              </a:spcAft>
              <a:defRPr sz="2000" b="0">
                <a:solidFill>
                  <a:srgbClr val="1B1B1A"/>
                </a:solidFill>
                <a:latin typeface="Lato"/>
              </a:defRPr>
            </a:pPr>
            <a:r>
              <a:t>A local minimum is neither a thermal ensemble nor a proof of truth.</a:t>
            </a:r>
          </a:p>
        </p:txBody>
      </p:sp>
      <p:cxnSp>
        <p:nvCxnSpPr>
          <p:cNvPr id="17" name="Connector 16"/>
          <p:cNvCxnSpPr/>
          <p:nvPr/>
        </p:nvCxnSpPr>
        <p:spPr>
          <a:xfrm>
            <a:off x="5833872" y="2770632"/>
            <a:ext cx="75537" cy="140264"/>
          </a:xfrm>
          <a:prstGeom prst="line">
            <a:avLst/>
          </a:prstGeom>
          <a:ln w="27940">
            <a:solidFill>
              <a:srgbClr val="166D66"/>
            </a:solidFill>
          </a:ln>
        </p:spPr>
        <p:style>
          <a:lnRef idx="2">
            <a:schemeClr val="accent1"/>
          </a:lnRef>
          <a:fillRef idx="0">
            <a:schemeClr val="accent1"/>
          </a:fillRef>
          <a:effectRef idx="1">
            <a:schemeClr val="accent1"/>
          </a:effectRef>
          <a:fontRef idx="minor">
            <a:schemeClr val="tx1"/>
          </a:fontRef>
        </p:style>
      </p:cxnSp>
      <p:cxnSp>
        <p:nvCxnSpPr>
          <p:cNvPr id="18" name="Connector 17"/>
          <p:cNvCxnSpPr/>
          <p:nvPr/>
        </p:nvCxnSpPr>
        <p:spPr>
          <a:xfrm>
            <a:off x="5909409" y="2910896"/>
            <a:ext cx="75537" cy="136477"/>
          </a:xfrm>
          <a:prstGeom prst="line">
            <a:avLst/>
          </a:prstGeom>
          <a:ln w="27940">
            <a:solidFill>
              <a:srgbClr val="166D66"/>
            </a:solidFill>
          </a:ln>
        </p:spPr>
        <p:style>
          <a:lnRef idx="2">
            <a:schemeClr val="accent1"/>
          </a:lnRef>
          <a:fillRef idx="0">
            <a:schemeClr val="accent1"/>
          </a:fillRef>
          <a:effectRef idx="1">
            <a:schemeClr val="accent1"/>
          </a:effectRef>
          <a:fontRef idx="minor">
            <a:schemeClr val="tx1"/>
          </a:fontRef>
        </p:style>
      </p:cxnSp>
      <p:cxnSp>
        <p:nvCxnSpPr>
          <p:cNvPr id="19" name="Connector 18"/>
          <p:cNvCxnSpPr/>
          <p:nvPr/>
        </p:nvCxnSpPr>
        <p:spPr>
          <a:xfrm>
            <a:off x="5984946" y="3047373"/>
            <a:ext cx="75538" cy="132409"/>
          </a:xfrm>
          <a:prstGeom prst="line">
            <a:avLst/>
          </a:prstGeom>
          <a:ln w="27940">
            <a:solidFill>
              <a:srgbClr val="166D66"/>
            </a:solidFill>
          </a:ln>
        </p:spPr>
        <p:style>
          <a:lnRef idx="2">
            <a:schemeClr val="accent1"/>
          </a:lnRef>
          <a:fillRef idx="0">
            <a:schemeClr val="accent1"/>
          </a:fillRef>
          <a:effectRef idx="1">
            <a:schemeClr val="accent1"/>
          </a:effectRef>
          <a:fontRef idx="minor">
            <a:schemeClr val="tx1"/>
          </a:fontRef>
        </p:style>
      </p:cxnSp>
      <p:cxnSp>
        <p:nvCxnSpPr>
          <p:cNvPr id="20" name="Connector 19"/>
          <p:cNvCxnSpPr/>
          <p:nvPr/>
        </p:nvCxnSpPr>
        <p:spPr>
          <a:xfrm>
            <a:off x="6060484" y="3179782"/>
            <a:ext cx="75537" cy="128069"/>
          </a:xfrm>
          <a:prstGeom prst="line">
            <a:avLst/>
          </a:prstGeom>
          <a:ln w="27940">
            <a:solidFill>
              <a:srgbClr val="166D66"/>
            </a:solidFill>
          </a:ln>
        </p:spPr>
        <p:style>
          <a:lnRef idx="2">
            <a:schemeClr val="accent1"/>
          </a:lnRef>
          <a:fillRef idx="0">
            <a:schemeClr val="accent1"/>
          </a:fillRef>
          <a:effectRef idx="1">
            <a:schemeClr val="accent1"/>
          </a:effectRef>
          <a:fontRef idx="minor">
            <a:schemeClr val="tx1"/>
          </a:fontRef>
        </p:style>
      </p:cxnSp>
      <p:cxnSp>
        <p:nvCxnSpPr>
          <p:cNvPr id="21" name="Connector 20"/>
          <p:cNvCxnSpPr/>
          <p:nvPr/>
        </p:nvCxnSpPr>
        <p:spPr>
          <a:xfrm>
            <a:off x="6136021" y="3307851"/>
            <a:ext cx="75537" cy="123468"/>
          </a:xfrm>
          <a:prstGeom prst="line">
            <a:avLst/>
          </a:prstGeom>
          <a:ln w="27940">
            <a:solidFill>
              <a:srgbClr val="166D66"/>
            </a:solidFill>
          </a:ln>
        </p:spPr>
        <p:style>
          <a:lnRef idx="2">
            <a:schemeClr val="accent1"/>
          </a:lnRef>
          <a:fillRef idx="0">
            <a:schemeClr val="accent1"/>
          </a:fillRef>
          <a:effectRef idx="1">
            <a:schemeClr val="accent1"/>
          </a:effectRef>
          <a:fontRef idx="minor">
            <a:schemeClr val="tx1"/>
          </a:fontRef>
        </p:style>
      </p:cxnSp>
      <p:cxnSp>
        <p:nvCxnSpPr>
          <p:cNvPr id="22" name="Connector 21"/>
          <p:cNvCxnSpPr/>
          <p:nvPr/>
        </p:nvCxnSpPr>
        <p:spPr>
          <a:xfrm>
            <a:off x="6211558" y="3431319"/>
            <a:ext cx="75538" cy="118619"/>
          </a:xfrm>
          <a:prstGeom prst="line">
            <a:avLst/>
          </a:prstGeom>
          <a:ln w="27940">
            <a:solidFill>
              <a:srgbClr val="166D66"/>
            </a:solidFill>
          </a:ln>
        </p:spPr>
        <p:style>
          <a:lnRef idx="2">
            <a:schemeClr val="accent1"/>
          </a:lnRef>
          <a:fillRef idx="0">
            <a:schemeClr val="accent1"/>
          </a:fillRef>
          <a:effectRef idx="1">
            <a:schemeClr val="accent1"/>
          </a:effectRef>
          <a:fontRef idx="minor">
            <a:schemeClr val="tx1"/>
          </a:fontRef>
        </p:style>
      </p:cxnSp>
      <p:cxnSp>
        <p:nvCxnSpPr>
          <p:cNvPr id="23" name="Connector 22"/>
          <p:cNvCxnSpPr/>
          <p:nvPr/>
        </p:nvCxnSpPr>
        <p:spPr>
          <a:xfrm>
            <a:off x="6287096" y="3549938"/>
            <a:ext cx="75537" cy="113543"/>
          </a:xfrm>
          <a:prstGeom prst="line">
            <a:avLst/>
          </a:prstGeom>
          <a:ln w="27940">
            <a:solidFill>
              <a:srgbClr val="166D66"/>
            </a:solidFill>
          </a:ln>
        </p:spPr>
        <p:style>
          <a:lnRef idx="2">
            <a:schemeClr val="accent1"/>
          </a:lnRef>
          <a:fillRef idx="0">
            <a:schemeClr val="accent1"/>
          </a:fillRef>
          <a:effectRef idx="1">
            <a:schemeClr val="accent1"/>
          </a:effectRef>
          <a:fontRef idx="minor">
            <a:schemeClr val="tx1"/>
          </a:fontRef>
        </p:style>
      </p:cxnSp>
      <p:cxnSp>
        <p:nvCxnSpPr>
          <p:cNvPr id="24" name="Connector 23"/>
          <p:cNvCxnSpPr/>
          <p:nvPr/>
        </p:nvCxnSpPr>
        <p:spPr>
          <a:xfrm>
            <a:off x="6362633" y="3663481"/>
            <a:ext cx="75538" cy="108258"/>
          </a:xfrm>
          <a:prstGeom prst="line">
            <a:avLst/>
          </a:prstGeom>
          <a:ln w="27940">
            <a:solidFill>
              <a:srgbClr val="166D66"/>
            </a:solidFill>
          </a:ln>
        </p:spPr>
        <p:style>
          <a:lnRef idx="2">
            <a:schemeClr val="accent1"/>
          </a:lnRef>
          <a:fillRef idx="0">
            <a:schemeClr val="accent1"/>
          </a:fillRef>
          <a:effectRef idx="1">
            <a:schemeClr val="accent1"/>
          </a:effectRef>
          <a:fontRef idx="minor">
            <a:schemeClr val="tx1"/>
          </a:fontRef>
        </p:style>
      </p:cxnSp>
      <p:cxnSp>
        <p:nvCxnSpPr>
          <p:cNvPr id="25" name="Connector 24"/>
          <p:cNvCxnSpPr/>
          <p:nvPr/>
        </p:nvCxnSpPr>
        <p:spPr>
          <a:xfrm>
            <a:off x="6438171" y="3771739"/>
            <a:ext cx="75537" cy="102790"/>
          </a:xfrm>
          <a:prstGeom prst="line">
            <a:avLst/>
          </a:prstGeom>
          <a:ln w="27940">
            <a:solidFill>
              <a:srgbClr val="166D66"/>
            </a:solidFill>
          </a:ln>
        </p:spPr>
        <p:style>
          <a:lnRef idx="2">
            <a:schemeClr val="accent1"/>
          </a:lnRef>
          <a:fillRef idx="0">
            <a:schemeClr val="accent1"/>
          </a:fillRef>
          <a:effectRef idx="1">
            <a:schemeClr val="accent1"/>
          </a:effectRef>
          <a:fontRef idx="minor">
            <a:schemeClr val="tx1"/>
          </a:fontRef>
        </p:style>
      </p:cxnSp>
      <p:cxnSp>
        <p:nvCxnSpPr>
          <p:cNvPr id="26" name="Connector 25"/>
          <p:cNvCxnSpPr/>
          <p:nvPr/>
        </p:nvCxnSpPr>
        <p:spPr>
          <a:xfrm>
            <a:off x="6513708" y="3874529"/>
            <a:ext cx="75537" cy="97164"/>
          </a:xfrm>
          <a:prstGeom prst="line">
            <a:avLst/>
          </a:prstGeom>
          <a:ln w="27940">
            <a:solidFill>
              <a:srgbClr val="166D66"/>
            </a:solidFill>
          </a:ln>
        </p:spPr>
        <p:style>
          <a:lnRef idx="2">
            <a:schemeClr val="accent1"/>
          </a:lnRef>
          <a:fillRef idx="0">
            <a:schemeClr val="accent1"/>
          </a:fillRef>
          <a:effectRef idx="1">
            <a:schemeClr val="accent1"/>
          </a:effectRef>
          <a:fontRef idx="minor">
            <a:schemeClr val="tx1"/>
          </a:fontRef>
        </p:style>
      </p:cxnSp>
      <p:cxnSp>
        <p:nvCxnSpPr>
          <p:cNvPr id="27" name="Connector 26"/>
          <p:cNvCxnSpPr/>
          <p:nvPr/>
        </p:nvCxnSpPr>
        <p:spPr>
          <a:xfrm>
            <a:off x="6589245" y="3971693"/>
            <a:ext cx="75538" cy="91411"/>
          </a:xfrm>
          <a:prstGeom prst="line">
            <a:avLst/>
          </a:prstGeom>
          <a:ln w="27940">
            <a:solidFill>
              <a:srgbClr val="166D66"/>
            </a:solidFill>
          </a:ln>
        </p:spPr>
        <p:style>
          <a:lnRef idx="2">
            <a:schemeClr val="accent1"/>
          </a:lnRef>
          <a:fillRef idx="0">
            <a:schemeClr val="accent1"/>
          </a:fillRef>
          <a:effectRef idx="1">
            <a:schemeClr val="accent1"/>
          </a:effectRef>
          <a:fontRef idx="minor">
            <a:schemeClr val="tx1"/>
          </a:fontRef>
        </p:style>
      </p:cxnSp>
      <p:cxnSp>
        <p:nvCxnSpPr>
          <p:cNvPr id="28" name="Connector 27"/>
          <p:cNvCxnSpPr/>
          <p:nvPr/>
        </p:nvCxnSpPr>
        <p:spPr>
          <a:xfrm>
            <a:off x="6664783" y="4063104"/>
            <a:ext cx="75537" cy="85558"/>
          </a:xfrm>
          <a:prstGeom prst="line">
            <a:avLst/>
          </a:prstGeom>
          <a:ln w="27940">
            <a:solidFill>
              <a:srgbClr val="166D66"/>
            </a:solidFill>
          </a:ln>
        </p:spPr>
        <p:style>
          <a:lnRef idx="2">
            <a:schemeClr val="accent1"/>
          </a:lnRef>
          <a:fillRef idx="0">
            <a:schemeClr val="accent1"/>
          </a:fillRef>
          <a:effectRef idx="1">
            <a:schemeClr val="accent1"/>
          </a:effectRef>
          <a:fontRef idx="minor">
            <a:schemeClr val="tx1"/>
          </a:fontRef>
        </p:style>
      </p:cxnSp>
      <p:cxnSp>
        <p:nvCxnSpPr>
          <p:cNvPr id="29" name="Connector 28"/>
          <p:cNvCxnSpPr/>
          <p:nvPr/>
        </p:nvCxnSpPr>
        <p:spPr>
          <a:xfrm>
            <a:off x="6740320" y="4148662"/>
            <a:ext cx="75538" cy="79639"/>
          </a:xfrm>
          <a:prstGeom prst="line">
            <a:avLst/>
          </a:prstGeom>
          <a:ln w="27940">
            <a:solidFill>
              <a:srgbClr val="166D66"/>
            </a:solidFill>
          </a:ln>
        </p:spPr>
        <p:style>
          <a:lnRef idx="2">
            <a:schemeClr val="accent1"/>
          </a:lnRef>
          <a:fillRef idx="0">
            <a:schemeClr val="accent1"/>
          </a:fillRef>
          <a:effectRef idx="1">
            <a:schemeClr val="accent1"/>
          </a:effectRef>
          <a:fontRef idx="minor">
            <a:schemeClr val="tx1"/>
          </a:fontRef>
        </p:style>
      </p:cxnSp>
      <p:cxnSp>
        <p:nvCxnSpPr>
          <p:cNvPr id="30" name="Connector 29"/>
          <p:cNvCxnSpPr/>
          <p:nvPr/>
        </p:nvCxnSpPr>
        <p:spPr>
          <a:xfrm>
            <a:off x="6815858" y="4228301"/>
            <a:ext cx="75537" cy="73685"/>
          </a:xfrm>
          <a:prstGeom prst="line">
            <a:avLst/>
          </a:prstGeom>
          <a:ln w="27940">
            <a:solidFill>
              <a:srgbClr val="166D66"/>
            </a:solidFill>
          </a:ln>
        </p:spPr>
        <p:style>
          <a:lnRef idx="2">
            <a:schemeClr val="accent1"/>
          </a:lnRef>
          <a:fillRef idx="0">
            <a:schemeClr val="accent1"/>
          </a:fillRef>
          <a:effectRef idx="1">
            <a:schemeClr val="accent1"/>
          </a:effectRef>
          <a:fontRef idx="minor">
            <a:schemeClr val="tx1"/>
          </a:fontRef>
        </p:style>
      </p:cxnSp>
      <p:cxnSp>
        <p:nvCxnSpPr>
          <p:cNvPr id="31" name="Connector 30"/>
          <p:cNvCxnSpPr/>
          <p:nvPr/>
        </p:nvCxnSpPr>
        <p:spPr>
          <a:xfrm>
            <a:off x="6891395" y="4301986"/>
            <a:ext cx="75537" cy="67730"/>
          </a:xfrm>
          <a:prstGeom prst="line">
            <a:avLst/>
          </a:prstGeom>
          <a:ln w="27940">
            <a:solidFill>
              <a:srgbClr val="166D66"/>
            </a:solidFill>
          </a:ln>
        </p:spPr>
        <p:style>
          <a:lnRef idx="2">
            <a:schemeClr val="accent1"/>
          </a:lnRef>
          <a:fillRef idx="0">
            <a:schemeClr val="accent1"/>
          </a:fillRef>
          <a:effectRef idx="1">
            <a:schemeClr val="accent1"/>
          </a:effectRef>
          <a:fontRef idx="minor">
            <a:schemeClr val="tx1"/>
          </a:fontRef>
        </p:style>
      </p:cxnSp>
      <p:cxnSp>
        <p:nvCxnSpPr>
          <p:cNvPr id="32" name="Connector 31"/>
          <p:cNvCxnSpPr/>
          <p:nvPr/>
        </p:nvCxnSpPr>
        <p:spPr>
          <a:xfrm>
            <a:off x="6966932" y="4369716"/>
            <a:ext cx="75538" cy="61805"/>
          </a:xfrm>
          <a:prstGeom prst="line">
            <a:avLst/>
          </a:prstGeom>
          <a:ln w="27940">
            <a:solidFill>
              <a:srgbClr val="166D66"/>
            </a:solidFill>
          </a:ln>
        </p:spPr>
        <p:style>
          <a:lnRef idx="2">
            <a:schemeClr val="accent1"/>
          </a:lnRef>
          <a:fillRef idx="0">
            <a:schemeClr val="accent1"/>
          </a:fillRef>
          <a:effectRef idx="1">
            <a:schemeClr val="accent1"/>
          </a:effectRef>
          <a:fontRef idx="minor">
            <a:schemeClr val="tx1"/>
          </a:fontRef>
        </p:style>
      </p:cxnSp>
      <p:cxnSp>
        <p:nvCxnSpPr>
          <p:cNvPr id="33" name="Connector 32"/>
          <p:cNvCxnSpPr/>
          <p:nvPr/>
        </p:nvCxnSpPr>
        <p:spPr>
          <a:xfrm>
            <a:off x="7042470" y="4431521"/>
            <a:ext cx="75537" cy="55946"/>
          </a:xfrm>
          <a:prstGeom prst="line">
            <a:avLst/>
          </a:prstGeom>
          <a:ln w="27940">
            <a:solidFill>
              <a:srgbClr val="166D66"/>
            </a:solidFill>
          </a:ln>
        </p:spPr>
        <p:style>
          <a:lnRef idx="2">
            <a:schemeClr val="accent1"/>
          </a:lnRef>
          <a:fillRef idx="0">
            <a:schemeClr val="accent1"/>
          </a:fillRef>
          <a:effectRef idx="1">
            <a:schemeClr val="accent1"/>
          </a:effectRef>
          <a:fontRef idx="minor">
            <a:schemeClr val="tx1"/>
          </a:fontRef>
        </p:style>
      </p:cxnSp>
      <p:cxnSp>
        <p:nvCxnSpPr>
          <p:cNvPr id="34" name="Connector 33"/>
          <p:cNvCxnSpPr/>
          <p:nvPr/>
        </p:nvCxnSpPr>
        <p:spPr>
          <a:xfrm>
            <a:off x="7118007" y="4487467"/>
            <a:ext cx="75538" cy="50180"/>
          </a:xfrm>
          <a:prstGeom prst="line">
            <a:avLst/>
          </a:prstGeom>
          <a:ln w="27940">
            <a:solidFill>
              <a:srgbClr val="166D66"/>
            </a:solidFill>
          </a:ln>
        </p:spPr>
        <p:style>
          <a:lnRef idx="2">
            <a:schemeClr val="accent1"/>
          </a:lnRef>
          <a:fillRef idx="0">
            <a:schemeClr val="accent1"/>
          </a:fillRef>
          <a:effectRef idx="1">
            <a:schemeClr val="accent1"/>
          </a:effectRef>
          <a:fontRef idx="minor">
            <a:schemeClr val="tx1"/>
          </a:fontRef>
        </p:style>
      </p:cxnSp>
      <p:cxnSp>
        <p:nvCxnSpPr>
          <p:cNvPr id="35" name="Connector 34"/>
          <p:cNvCxnSpPr/>
          <p:nvPr/>
        </p:nvCxnSpPr>
        <p:spPr>
          <a:xfrm>
            <a:off x="7193545" y="4537647"/>
            <a:ext cx="75537" cy="44542"/>
          </a:xfrm>
          <a:prstGeom prst="line">
            <a:avLst/>
          </a:prstGeom>
          <a:ln w="27940">
            <a:solidFill>
              <a:srgbClr val="166D66"/>
            </a:solidFill>
          </a:ln>
        </p:spPr>
        <p:style>
          <a:lnRef idx="2">
            <a:schemeClr val="accent1"/>
          </a:lnRef>
          <a:fillRef idx="0">
            <a:schemeClr val="accent1"/>
          </a:fillRef>
          <a:effectRef idx="1">
            <a:schemeClr val="accent1"/>
          </a:effectRef>
          <a:fontRef idx="minor">
            <a:schemeClr val="tx1"/>
          </a:fontRef>
        </p:style>
      </p:cxnSp>
      <p:cxnSp>
        <p:nvCxnSpPr>
          <p:cNvPr id="36" name="Connector 35"/>
          <p:cNvCxnSpPr/>
          <p:nvPr/>
        </p:nvCxnSpPr>
        <p:spPr>
          <a:xfrm>
            <a:off x="7269082" y="4582189"/>
            <a:ext cx="75537" cy="39057"/>
          </a:xfrm>
          <a:prstGeom prst="line">
            <a:avLst/>
          </a:prstGeom>
          <a:ln w="27940">
            <a:solidFill>
              <a:srgbClr val="166D66"/>
            </a:solidFill>
          </a:ln>
        </p:spPr>
        <p:style>
          <a:lnRef idx="2">
            <a:schemeClr val="accent1"/>
          </a:lnRef>
          <a:fillRef idx="0">
            <a:schemeClr val="accent1"/>
          </a:fillRef>
          <a:effectRef idx="1">
            <a:schemeClr val="accent1"/>
          </a:effectRef>
          <a:fontRef idx="minor">
            <a:schemeClr val="tx1"/>
          </a:fontRef>
        </p:style>
      </p:cxnSp>
      <p:cxnSp>
        <p:nvCxnSpPr>
          <p:cNvPr id="37" name="Connector 36"/>
          <p:cNvCxnSpPr/>
          <p:nvPr/>
        </p:nvCxnSpPr>
        <p:spPr>
          <a:xfrm>
            <a:off x="7344619" y="4621246"/>
            <a:ext cx="75538" cy="33754"/>
          </a:xfrm>
          <a:prstGeom prst="line">
            <a:avLst/>
          </a:prstGeom>
          <a:ln w="27940">
            <a:solidFill>
              <a:srgbClr val="166D66"/>
            </a:solidFill>
          </a:ln>
        </p:spPr>
        <p:style>
          <a:lnRef idx="2">
            <a:schemeClr val="accent1"/>
          </a:lnRef>
          <a:fillRef idx="0">
            <a:schemeClr val="accent1"/>
          </a:fillRef>
          <a:effectRef idx="1">
            <a:schemeClr val="accent1"/>
          </a:effectRef>
          <a:fontRef idx="minor">
            <a:schemeClr val="tx1"/>
          </a:fontRef>
        </p:style>
      </p:cxnSp>
      <p:cxnSp>
        <p:nvCxnSpPr>
          <p:cNvPr id="38" name="Connector 37"/>
          <p:cNvCxnSpPr/>
          <p:nvPr/>
        </p:nvCxnSpPr>
        <p:spPr>
          <a:xfrm>
            <a:off x="7420157" y="4655000"/>
            <a:ext cx="75537" cy="28656"/>
          </a:xfrm>
          <a:prstGeom prst="line">
            <a:avLst/>
          </a:prstGeom>
          <a:ln w="27940">
            <a:solidFill>
              <a:srgbClr val="166D66"/>
            </a:solidFill>
          </a:ln>
        </p:spPr>
        <p:style>
          <a:lnRef idx="2">
            <a:schemeClr val="accent1"/>
          </a:lnRef>
          <a:fillRef idx="0">
            <a:schemeClr val="accent1"/>
          </a:fillRef>
          <a:effectRef idx="1">
            <a:schemeClr val="accent1"/>
          </a:effectRef>
          <a:fontRef idx="minor">
            <a:schemeClr val="tx1"/>
          </a:fontRef>
        </p:style>
      </p:cxnSp>
      <p:cxnSp>
        <p:nvCxnSpPr>
          <p:cNvPr id="39" name="Connector 38"/>
          <p:cNvCxnSpPr/>
          <p:nvPr/>
        </p:nvCxnSpPr>
        <p:spPr>
          <a:xfrm>
            <a:off x="7495694" y="4683656"/>
            <a:ext cx="75537" cy="23786"/>
          </a:xfrm>
          <a:prstGeom prst="line">
            <a:avLst/>
          </a:prstGeom>
          <a:ln w="27940">
            <a:solidFill>
              <a:srgbClr val="166D66"/>
            </a:solidFill>
          </a:ln>
        </p:spPr>
        <p:style>
          <a:lnRef idx="2">
            <a:schemeClr val="accent1"/>
          </a:lnRef>
          <a:fillRef idx="0">
            <a:schemeClr val="accent1"/>
          </a:fillRef>
          <a:effectRef idx="1">
            <a:schemeClr val="accent1"/>
          </a:effectRef>
          <a:fontRef idx="minor">
            <a:schemeClr val="tx1"/>
          </a:fontRef>
        </p:style>
      </p:cxnSp>
      <p:cxnSp>
        <p:nvCxnSpPr>
          <p:cNvPr id="40" name="Connector 39"/>
          <p:cNvCxnSpPr/>
          <p:nvPr/>
        </p:nvCxnSpPr>
        <p:spPr>
          <a:xfrm>
            <a:off x="7571231" y="4707442"/>
            <a:ext cx="75538" cy="19158"/>
          </a:xfrm>
          <a:prstGeom prst="line">
            <a:avLst/>
          </a:prstGeom>
          <a:ln w="27940">
            <a:solidFill>
              <a:srgbClr val="166D66"/>
            </a:solidFill>
          </a:ln>
        </p:spPr>
        <p:style>
          <a:lnRef idx="2">
            <a:schemeClr val="accent1"/>
          </a:lnRef>
          <a:fillRef idx="0">
            <a:schemeClr val="accent1"/>
          </a:fillRef>
          <a:effectRef idx="1">
            <a:schemeClr val="accent1"/>
          </a:effectRef>
          <a:fontRef idx="minor">
            <a:schemeClr val="tx1"/>
          </a:fontRef>
        </p:style>
      </p:cxnSp>
      <p:cxnSp>
        <p:nvCxnSpPr>
          <p:cNvPr id="41" name="Connector 40"/>
          <p:cNvCxnSpPr/>
          <p:nvPr/>
        </p:nvCxnSpPr>
        <p:spPr>
          <a:xfrm>
            <a:off x="7646769" y="4726600"/>
            <a:ext cx="75537" cy="14794"/>
          </a:xfrm>
          <a:prstGeom prst="line">
            <a:avLst/>
          </a:prstGeom>
          <a:ln w="27940">
            <a:solidFill>
              <a:srgbClr val="166D66"/>
            </a:solidFill>
          </a:ln>
        </p:spPr>
        <p:style>
          <a:lnRef idx="2">
            <a:schemeClr val="accent1"/>
          </a:lnRef>
          <a:fillRef idx="0">
            <a:schemeClr val="accent1"/>
          </a:fillRef>
          <a:effectRef idx="1">
            <a:schemeClr val="accent1"/>
          </a:effectRef>
          <a:fontRef idx="minor">
            <a:schemeClr val="tx1"/>
          </a:fontRef>
        </p:style>
      </p:cxnSp>
      <p:cxnSp>
        <p:nvCxnSpPr>
          <p:cNvPr id="42" name="Connector 41"/>
          <p:cNvCxnSpPr/>
          <p:nvPr/>
        </p:nvCxnSpPr>
        <p:spPr>
          <a:xfrm>
            <a:off x="7722306" y="4741394"/>
            <a:ext cx="75538" cy="10698"/>
          </a:xfrm>
          <a:prstGeom prst="line">
            <a:avLst/>
          </a:prstGeom>
          <a:ln w="27940">
            <a:solidFill>
              <a:srgbClr val="166D66"/>
            </a:solidFill>
          </a:ln>
        </p:spPr>
        <p:style>
          <a:lnRef idx="2">
            <a:schemeClr val="accent1"/>
          </a:lnRef>
          <a:fillRef idx="0">
            <a:schemeClr val="accent1"/>
          </a:fillRef>
          <a:effectRef idx="1">
            <a:schemeClr val="accent1"/>
          </a:effectRef>
          <a:fontRef idx="minor">
            <a:schemeClr val="tx1"/>
          </a:fontRef>
        </p:style>
      </p:cxnSp>
      <p:cxnSp>
        <p:nvCxnSpPr>
          <p:cNvPr id="43" name="Connector 42"/>
          <p:cNvCxnSpPr/>
          <p:nvPr/>
        </p:nvCxnSpPr>
        <p:spPr>
          <a:xfrm>
            <a:off x="7797844" y="4752092"/>
            <a:ext cx="75537" cy="6885"/>
          </a:xfrm>
          <a:prstGeom prst="line">
            <a:avLst/>
          </a:prstGeom>
          <a:ln w="27940">
            <a:solidFill>
              <a:srgbClr val="166D66"/>
            </a:solidFill>
          </a:ln>
        </p:spPr>
        <p:style>
          <a:lnRef idx="2">
            <a:schemeClr val="accent1"/>
          </a:lnRef>
          <a:fillRef idx="0">
            <a:schemeClr val="accent1"/>
          </a:fillRef>
          <a:effectRef idx="1">
            <a:schemeClr val="accent1"/>
          </a:effectRef>
          <a:fontRef idx="minor">
            <a:schemeClr val="tx1"/>
          </a:fontRef>
        </p:style>
      </p:cxnSp>
      <p:cxnSp>
        <p:nvCxnSpPr>
          <p:cNvPr id="44" name="Connector 43"/>
          <p:cNvCxnSpPr/>
          <p:nvPr/>
        </p:nvCxnSpPr>
        <p:spPr>
          <a:xfrm>
            <a:off x="7873381" y="4758977"/>
            <a:ext cx="75537" cy="3354"/>
          </a:xfrm>
          <a:prstGeom prst="line">
            <a:avLst/>
          </a:prstGeom>
          <a:ln w="27940">
            <a:solidFill>
              <a:srgbClr val="166D66"/>
            </a:solidFill>
          </a:ln>
        </p:spPr>
        <p:style>
          <a:lnRef idx="2">
            <a:schemeClr val="accent1"/>
          </a:lnRef>
          <a:fillRef idx="0">
            <a:schemeClr val="accent1"/>
          </a:fillRef>
          <a:effectRef idx="1">
            <a:schemeClr val="accent1"/>
          </a:effectRef>
          <a:fontRef idx="minor">
            <a:schemeClr val="tx1"/>
          </a:fontRef>
        </p:style>
      </p:cxnSp>
      <p:cxnSp>
        <p:nvCxnSpPr>
          <p:cNvPr id="45" name="Connector 44"/>
          <p:cNvCxnSpPr/>
          <p:nvPr/>
        </p:nvCxnSpPr>
        <p:spPr>
          <a:xfrm>
            <a:off x="7948918" y="4762331"/>
            <a:ext cx="75538" cy="107"/>
          </a:xfrm>
          <a:prstGeom prst="line">
            <a:avLst/>
          </a:prstGeom>
          <a:ln w="27940">
            <a:solidFill>
              <a:srgbClr val="166D66"/>
            </a:solidFill>
          </a:ln>
        </p:spPr>
        <p:style>
          <a:lnRef idx="2">
            <a:schemeClr val="accent1"/>
          </a:lnRef>
          <a:fillRef idx="0">
            <a:schemeClr val="accent1"/>
          </a:fillRef>
          <a:effectRef idx="1">
            <a:schemeClr val="accent1"/>
          </a:effectRef>
          <a:fontRef idx="minor">
            <a:schemeClr val="tx1"/>
          </a:fontRef>
        </p:style>
      </p:cxnSp>
      <p:cxnSp>
        <p:nvCxnSpPr>
          <p:cNvPr id="46" name="Connector 45"/>
          <p:cNvCxnSpPr/>
          <p:nvPr/>
        </p:nvCxnSpPr>
        <p:spPr>
          <a:xfrm flipV="1">
            <a:off x="8024456" y="4759580"/>
            <a:ext cx="75537" cy="2858"/>
          </a:xfrm>
          <a:prstGeom prst="line">
            <a:avLst/>
          </a:prstGeom>
          <a:ln w="27940">
            <a:solidFill>
              <a:srgbClr val="166D66"/>
            </a:solidFill>
          </a:ln>
        </p:spPr>
        <p:style>
          <a:lnRef idx="2">
            <a:schemeClr val="accent1"/>
          </a:lnRef>
          <a:fillRef idx="0">
            <a:schemeClr val="accent1"/>
          </a:fillRef>
          <a:effectRef idx="1">
            <a:schemeClr val="accent1"/>
          </a:effectRef>
          <a:fontRef idx="minor">
            <a:schemeClr val="tx1"/>
          </a:fontRef>
        </p:style>
      </p:cxnSp>
      <p:cxnSp>
        <p:nvCxnSpPr>
          <p:cNvPr id="47" name="Connector 46"/>
          <p:cNvCxnSpPr/>
          <p:nvPr/>
        </p:nvCxnSpPr>
        <p:spPr>
          <a:xfrm flipV="1">
            <a:off x="8099993" y="4754030"/>
            <a:ext cx="75538" cy="5550"/>
          </a:xfrm>
          <a:prstGeom prst="line">
            <a:avLst/>
          </a:prstGeom>
          <a:ln w="27940">
            <a:solidFill>
              <a:srgbClr val="166D66"/>
            </a:solidFill>
          </a:ln>
        </p:spPr>
        <p:style>
          <a:lnRef idx="2">
            <a:schemeClr val="accent1"/>
          </a:lnRef>
          <a:fillRef idx="0">
            <a:schemeClr val="accent1"/>
          </a:fillRef>
          <a:effectRef idx="1">
            <a:schemeClr val="accent1"/>
          </a:effectRef>
          <a:fontRef idx="minor">
            <a:schemeClr val="tx1"/>
          </a:fontRef>
        </p:style>
      </p:cxnSp>
      <p:cxnSp>
        <p:nvCxnSpPr>
          <p:cNvPr id="48" name="Connector 47"/>
          <p:cNvCxnSpPr/>
          <p:nvPr/>
        </p:nvCxnSpPr>
        <p:spPr>
          <a:xfrm flipV="1">
            <a:off x="8175531" y="4746051"/>
            <a:ext cx="75537" cy="7979"/>
          </a:xfrm>
          <a:prstGeom prst="line">
            <a:avLst/>
          </a:prstGeom>
          <a:ln w="27940">
            <a:solidFill>
              <a:srgbClr val="166D66"/>
            </a:solidFill>
          </a:ln>
        </p:spPr>
        <p:style>
          <a:lnRef idx="2">
            <a:schemeClr val="accent1"/>
          </a:lnRef>
          <a:fillRef idx="0">
            <a:schemeClr val="accent1"/>
          </a:fillRef>
          <a:effectRef idx="1">
            <a:schemeClr val="accent1"/>
          </a:effectRef>
          <a:fontRef idx="minor">
            <a:schemeClr val="tx1"/>
          </a:fontRef>
        </p:style>
      </p:cxnSp>
      <p:cxnSp>
        <p:nvCxnSpPr>
          <p:cNvPr id="49" name="Connector 48"/>
          <p:cNvCxnSpPr/>
          <p:nvPr/>
        </p:nvCxnSpPr>
        <p:spPr>
          <a:xfrm flipV="1">
            <a:off x="8251068" y="4735891"/>
            <a:ext cx="75537" cy="10160"/>
          </a:xfrm>
          <a:prstGeom prst="line">
            <a:avLst/>
          </a:prstGeom>
          <a:ln w="27940">
            <a:solidFill>
              <a:srgbClr val="166D66"/>
            </a:solidFill>
          </a:ln>
        </p:spPr>
        <p:style>
          <a:lnRef idx="2">
            <a:schemeClr val="accent1"/>
          </a:lnRef>
          <a:fillRef idx="0">
            <a:schemeClr val="accent1"/>
          </a:fillRef>
          <a:effectRef idx="1">
            <a:schemeClr val="accent1"/>
          </a:effectRef>
          <a:fontRef idx="minor">
            <a:schemeClr val="tx1"/>
          </a:fontRef>
        </p:style>
      </p:cxnSp>
      <p:cxnSp>
        <p:nvCxnSpPr>
          <p:cNvPr id="50" name="Connector 49"/>
          <p:cNvCxnSpPr/>
          <p:nvPr/>
        </p:nvCxnSpPr>
        <p:spPr>
          <a:xfrm flipV="1">
            <a:off x="8326605" y="4723780"/>
            <a:ext cx="75538" cy="12111"/>
          </a:xfrm>
          <a:prstGeom prst="line">
            <a:avLst/>
          </a:prstGeom>
          <a:ln w="27940">
            <a:solidFill>
              <a:srgbClr val="166D66"/>
            </a:solidFill>
          </a:ln>
        </p:spPr>
        <p:style>
          <a:lnRef idx="2">
            <a:schemeClr val="accent1"/>
          </a:lnRef>
          <a:fillRef idx="0">
            <a:schemeClr val="accent1"/>
          </a:fillRef>
          <a:effectRef idx="1">
            <a:schemeClr val="accent1"/>
          </a:effectRef>
          <a:fontRef idx="minor">
            <a:schemeClr val="tx1"/>
          </a:fontRef>
        </p:style>
      </p:cxnSp>
      <p:cxnSp>
        <p:nvCxnSpPr>
          <p:cNvPr id="51" name="Connector 50"/>
          <p:cNvCxnSpPr/>
          <p:nvPr/>
        </p:nvCxnSpPr>
        <p:spPr>
          <a:xfrm flipV="1">
            <a:off x="8402143" y="4709928"/>
            <a:ext cx="75537" cy="13852"/>
          </a:xfrm>
          <a:prstGeom prst="line">
            <a:avLst/>
          </a:prstGeom>
          <a:ln w="27940">
            <a:solidFill>
              <a:srgbClr val="166D66"/>
            </a:solidFill>
          </a:ln>
        </p:spPr>
        <p:style>
          <a:lnRef idx="2">
            <a:schemeClr val="accent1"/>
          </a:lnRef>
          <a:fillRef idx="0">
            <a:schemeClr val="accent1"/>
          </a:fillRef>
          <a:effectRef idx="1">
            <a:schemeClr val="accent1"/>
          </a:effectRef>
          <a:fontRef idx="minor">
            <a:schemeClr val="tx1"/>
          </a:fontRef>
        </p:style>
      </p:cxnSp>
      <p:cxnSp>
        <p:nvCxnSpPr>
          <p:cNvPr id="52" name="Connector 51"/>
          <p:cNvCxnSpPr/>
          <p:nvPr/>
        </p:nvCxnSpPr>
        <p:spPr>
          <a:xfrm flipV="1">
            <a:off x="8477680" y="4694522"/>
            <a:ext cx="75538" cy="15406"/>
          </a:xfrm>
          <a:prstGeom prst="line">
            <a:avLst/>
          </a:prstGeom>
          <a:ln w="27940">
            <a:solidFill>
              <a:srgbClr val="166D66"/>
            </a:solidFill>
          </a:ln>
        </p:spPr>
        <p:style>
          <a:lnRef idx="2">
            <a:schemeClr val="accent1"/>
          </a:lnRef>
          <a:fillRef idx="0">
            <a:schemeClr val="accent1"/>
          </a:fillRef>
          <a:effectRef idx="1">
            <a:schemeClr val="accent1"/>
          </a:effectRef>
          <a:fontRef idx="minor">
            <a:schemeClr val="tx1"/>
          </a:fontRef>
        </p:style>
      </p:cxnSp>
      <p:cxnSp>
        <p:nvCxnSpPr>
          <p:cNvPr id="53" name="Connector 52"/>
          <p:cNvCxnSpPr/>
          <p:nvPr/>
        </p:nvCxnSpPr>
        <p:spPr>
          <a:xfrm flipV="1">
            <a:off x="8553218" y="4677720"/>
            <a:ext cx="75537" cy="16802"/>
          </a:xfrm>
          <a:prstGeom prst="line">
            <a:avLst/>
          </a:prstGeom>
          <a:ln w="27940">
            <a:solidFill>
              <a:srgbClr val="166D66"/>
            </a:solidFill>
          </a:ln>
        </p:spPr>
        <p:style>
          <a:lnRef idx="2">
            <a:schemeClr val="accent1"/>
          </a:lnRef>
          <a:fillRef idx="0">
            <a:schemeClr val="accent1"/>
          </a:fillRef>
          <a:effectRef idx="1">
            <a:schemeClr val="accent1"/>
          </a:effectRef>
          <a:fontRef idx="minor">
            <a:schemeClr val="tx1"/>
          </a:fontRef>
        </p:style>
      </p:cxnSp>
      <p:cxnSp>
        <p:nvCxnSpPr>
          <p:cNvPr id="54" name="Connector 53"/>
          <p:cNvCxnSpPr/>
          <p:nvPr/>
        </p:nvCxnSpPr>
        <p:spPr>
          <a:xfrm flipV="1">
            <a:off x="8628755" y="4659655"/>
            <a:ext cx="75537" cy="18065"/>
          </a:xfrm>
          <a:prstGeom prst="line">
            <a:avLst/>
          </a:prstGeom>
          <a:ln w="27940">
            <a:solidFill>
              <a:srgbClr val="166D66"/>
            </a:solidFill>
          </a:ln>
        </p:spPr>
        <p:style>
          <a:lnRef idx="2">
            <a:schemeClr val="accent1"/>
          </a:lnRef>
          <a:fillRef idx="0">
            <a:schemeClr val="accent1"/>
          </a:fillRef>
          <a:effectRef idx="1">
            <a:schemeClr val="accent1"/>
          </a:effectRef>
          <a:fontRef idx="minor">
            <a:schemeClr val="tx1"/>
          </a:fontRef>
        </p:style>
      </p:cxnSp>
      <p:cxnSp>
        <p:nvCxnSpPr>
          <p:cNvPr id="55" name="Connector 54"/>
          <p:cNvCxnSpPr/>
          <p:nvPr/>
        </p:nvCxnSpPr>
        <p:spPr>
          <a:xfrm flipV="1">
            <a:off x="8704292" y="4640427"/>
            <a:ext cx="75538" cy="19228"/>
          </a:xfrm>
          <a:prstGeom prst="line">
            <a:avLst/>
          </a:prstGeom>
          <a:ln w="27940">
            <a:solidFill>
              <a:srgbClr val="166D66"/>
            </a:solidFill>
          </a:ln>
        </p:spPr>
        <p:style>
          <a:lnRef idx="2">
            <a:schemeClr val="accent1"/>
          </a:lnRef>
          <a:fillRef idx="0">
            <a:schemeClr val="accent1"/>
          </a:fillRef>
          <a:effectRef idx="1">
            <a:schemeClr val="accent1"/>
          </a:effectRef>
          <a:fontRef idx="minor">
            <a:schemeClr val="tx1"/>
          </a:fontRef>
        </p:style>
      </p:cxnSp>
      <p:cxnSp>
        <p:nvCxnSpPr>
          <p:cNvPr id="56" name="Connector 55"/>
          <p:cNvCxnSpPr/>
          <p:nvPr/>
        </p:nvCxnSpPr>
        <p:spPr>
          <a:xfrm flipV="1">
            <a:off x="8779830" y="4620108"/>
            <a:ext cx="75537" cy="20319"/>
          </a:xfrm>
          <a:prstGeom prst="line">
            <a:avLst/>
          </a:prstGeom>
          <a:ln w="27940">
            <a:solidFill>
              <a:srgbClr val="166D66"/>
            </a:solidFill>
          </a:ln>
        </p:spPr>
        <p:style>
          <a:lnRef idx="2">
            <a:schemeClr val="accent1"/>
          </a:lnRef>
          <a:fillRef idx="0">
            <a:schemeClr val="accent1"/>
          </a:fillRef>
          <a:effectRef idx="1">
            <a:schemeClr val="accent1"/>
          </a:effectRef>
          <a:fontRef idx="minor">
            <a:schemeClr val="tx1"/>
          </a:fontRef>
        </p:style>
      </p:cxnSp>
      <p:cxnSp>
        <p:nvCxnSpPr>
          <p:cNvPr id="57" name="Connector 56"/>
          <p:cNvCxnSpPr/>
          <p:nvPr/>
        </p:nvCxnSpPr>
        <p:spPr>
          <a:xfrm flipV="1">
            <a:off x="8855367" y="4598734"/>
            <a:ext cx="75538" cy="21374"/>
          </a:xfrm>
          <a:prstGeom prst="line">
            <a:avLst/>
          </a:prstGeom>
          <a:ln w="27940">
            <a:solidFill>
              <a:srgbClr val="166D66"/>
            </a:solidFill>
          </a:ln>
        </p:spPr>
        <p:style>
          <a:lnRef idx="2">
            <a:schemeClr val="accent1"/>
          </a:lnRef>
          <a:fillRef idx="0">
            <a:schemeClr val="accent1"/>
          </a:fillRef>
          <a:effectRef idx="1">
            <a:schemeClr val="accent1"/>
          </a:effectRef>
          <a:fontRef idx="minor">
            <a:schemeClr val="tx1"/>
          </a:fontRef>
        </p:style>
      </p:cxnSp>
      <p:cxnSp>
        <p:nvCxnSpPr>
          <p:cNvPr id="58" name="Connector 57"/>
          <p:cNvCxnSpPr/>
          <p:nvPr/>
        </p:nvCxnSpPr>
        <p:spPr>
          <a:xfrm flipV="1">
            <a:off x="8930905" y="4576311"/>
            <a:ext cx="75537" cy="22423"/>
          </a:xfrm>
          <a:prstGeom prst="line">
            <a:avLst/>
          </a:prstGeom>
          <a:ln w="27940">
            <a:solidFill>
              <a:srgbClr val="166D66"/>
            </a:solidFill>
          </a:ln>
        </p:spPr>
        <p:style>
          <a:lnRef idx="2">
            <a:schemeClr val="accent1"/>
          </a:lnRef>
          <a:fillRef idx="0">
            <a:schemeClr val="accent1"/>
          </a:fillRef>
          <a:effectRef idx="1">
            <a:schemeClr val="accent1"/>
          </a:effectRef>
          <a:fontRef idx="minor">
            <a:schemeClr val="tx1"/>
          </a:fontRef>
        </p:style>
      </p:cxnSp>
      <p:cxnSp>
        <p:nvCxnSpPr>
          <p:cNvPr id="59" name="Connector 58"/>
          <p:cNvCxnSpPr/>
          <p:nvPr/>
        </p:nvCxnSpPr>
        <p:spPr>
          <a:xfrm flipV="1">
            <a:off x="9006442" y="4552810"/>
            <a:ext cx="75537" cy="23501"/>
          </a:xfrm>
          <a:prstGeom prst="line">
            <a:avLst/>
          </a:prstGeom>
          <a:ln w="27940">
            <a:solidFill>
              <a:srgbClr val="166D66"/>
            </a:solidFill>
          </a:ln>
        </p:spPr>
        <p:style>
          <a:lnRef idx="2">
            <a:schemeClr val="accent1"/>
          </a:lnRef>
          <a:fillRef idx="0">
            <a:schemeClr val="accent1"/>
          </a:fillRef>
          <a:effectRef idx="1">
            <a:schemeClr val="accent1"/>
          </a:effectRef>
          <a:fontRef idx="minor">
            <a:schemeClr val="tx1"/>
          </a:fontRef>
        </p:style>
      </p:cxnSp>
      <p:cxnSp>
        <p:nvCxnSpPr>
          <p:cNvPr id="60" name="Connector 59"/>
          <p:cNvCxnSpPr/>
          <p:nvPr/>
        </p:nvCxnSpPr>
        <p:spPr>
          <a:xfrm flipV="1">
            <a:off x="9081979" y="4528170"/>
            <a:ext cx="75538" cy="24640"/>
          </a:xfrm>
          <a:prstGeom prst="line">
            <a:avLst/>
          </a:prstGeom>
          <a:ln w="27940">
            <a:solidFill>
              <a:srgbClr val="166D66"/>
            </a:solidFill>
          </a:ln>
        </p:spPr>
        <p:style>
          <a:lnRef idx="2">
            <a:schemeClr val="accent1"/>
          </a:lnRef>
          <a:fillRef idx="0">
            <a:schemeClr val="accent1"/>
          </a:fillRef>
          <a:effectRef idx="1">
            <a:schemeClr val="accent1"/>
          </a:effectRef>
          <a:fontRef idx="minor">
            <a:schemeClr val="tx1"/>
          </a:fontRef>
        </p:style>
      </p:cxnSp>
      <p:cxnSp>
        <p:nvCxnSpPr>
          <p:cNvPr id="61" name="Connector 60"/>
          <p:cNvCxnSpPr/>
          <p:nvPr/>
        </p:nvCxnSpPr>
        <p:spPr>
          <a:xfrm flipV="1">
            <a:off x="9157517" y="4502299"/>
            <a:ext cx="75537" cy="25871"/>
          </a:xfrm>
          <a:prstGeom prst="line">
            <a:avLst/>
          </a:prstGeom>
          <a:ln w="27940">
            <a:solidFill>
              <a:srgbClr val="166D66"/>
            </a:solidFill>
          </a:ln>
        </p:spPr>
        <p:style>
          <a:lnRef idx="2">
            <a:schemeClr val="accent1"/>
          </a:lnRef>
          <a:fillRef idx="0">
            <a:schemeClr val="accent1"/>
          </a:fillRef>
          <a:effectRef idx="1">
            <a:schemeClr val="accent1"/>
          </a:effectRef>
          <a:fontRef idx="minor">
            <a:schemeClr val="tx1"/>
          </a:fontRef>
        </p:style>
      </p:cxnSp>
      <p:cxnSp>
        <p:nvCxnSpPr>
          <p:cNvPr id="62" name="Connector 61"/>
          <p:cNvCxnSpPr/>
          <p:nvPr/>
        </p:nvCxnSpPr>
        <p:spPr>
          <a:xfrm flipV="1">
            <a:off x="9233054" y="4475074"/>
            <a:ext cx="75538" cy="27225"/>
          </a:xfrm>
          <a:prstGeom prst="line">
            <a:avLst/>
          </a:prstGeom>
          <a:ln w="27940">
            <a:solidFill>
              <a:srgbClr val="166D66"/>
            </a:solidFill>
          </a:ln>
        </p:spPr>
        <p:style>
          <a:lnRef idx="2">
            <a:schemeClr val="accent1"/>
          </a:lnRef>
          <a:fillRef idx="0">
            <a:schemeClr val="accent1"/>
          </a:fillRef>
          <a:effectRef idx="1">
            <a:schemeClr val="accent1"/>
          </a:effectRef>
          <a:fontRef idx="minor">
            <a:schemeClr val="tx1"/>
          </a:fontRef>
        </p:style>
      </p:cxnSp>
      <p:cxnSp>
        <p:nvCxnSpPr>
          <p:cNvPr id="63" name="Connector 62"/>
          <p:cNvCxnSpPr/>
          <p:nvPr/>
        </p:nvCxnSpPr>
        <p:spPr>
          <a:xfrm flipV="1">
            <a:off x="9308592" y="4446343"/>
            <a:ext cx="75537" cy="28731"/>
          </a:xfrm>
          <a:prstGeom prst="line">
            <a:avLst/>
          </a:prstGeom>
          <a:ln w="27940">
            <a:solidFill>
              <a:srgbClr val="166D66"/>
            </a:solidFill>
          </a:ln>
        </p:spPr>
        <p:style>
          <a:lnRef idx="2">
            <a:schemeClr val="accent1"/>
          </a:lnRef>
          <a:fillRef idx="0">
            <a:schemeClr val="accent1"/>
          </a:fillRef>
          <a:effectRef idx="1">
            <a:schemeClr val="accent1"/>
          </a:effectRef>
          <a:fontRef idx="minor">
            <a:schemeClr val="tx1"/>
          </a:fontRef>
        </p:style>
      </p:cxnSp>
      <p:cxnSp>
        <p:nvCxnSpPr>
          <p:cNvPr id="64" name="Connector 63"/>
          <p:cNvCxnSpPr/>
          <p:nvPr/>
        </p:nvCxnSpPr>
        <p:spPr>
          <a:xfrm flipV="1">
            <a:off x="9384129" y="4415927"/>
            <a:ext cx="75537" cy="30416"/>
          </a:xfrm>
          <a:prstGeom prst="line">
            <a:avLst/>
          </a:prstGeom>
          <a:ln w="27940">
            <a:solidFill>
              <a:srgbClr val="166D66"/>
            </a:solidFill>
          </a:ln>
        </p:spPr>
        <p:style>
          <a:lnRef idx="2">
            <a:schemeClr val="accent1"/>
          </a:lnRef>
          <a:fillRef idx="0">
            <a:schemeClr val="accent1"/>
          </a:fillRef>
          <a:effectRef idx="1">
            <a:schemeClr val="accent1"/>
          </a:effectRef>
          <a:fontRef idx="minor">
            <a:schemeClr val="tx1"/>
          </a:fontRef>
        </p:style>
      </p:cxnSp>
      <p:cxnSp>
        <p:nvCxnSpPr>
          <p:cNvPr id="65" name="Connector 64"/>
          <p:cNvCxnSpPr/>
          <p:nvPr/>
        </p:nvCxnSpPr>
        <p:spPr>
          <a:xfrm flipV="1">
            <a:off x="9459666" y="4383624"/>
            <a:ext cx="75538" cy="32303"/>
          </a:xfrm>
          <a:prstGeom prst="line">
            <a:avLst/>
          </a:prstGeom>
          <a:ln w="27940">
            <a:solidFill>
              <a:srgbClr val="166D66"/>
            </a:solidFill>
          </a:ln>
        </p:spPr>
        <p:style>
          <a:lnRef idx="2">
            <a:schemeClr val="accent1"/>
          </a:lnRef>
          <a:fillRef idx="0">
            <a:schemeClr val="accent1"/>
          </a:fillRef>
          <a:effectRef idx="1">
            <a:schemeClr val="accent1"/>
          </a:effectRef>
          <a:fontRef idx="minor">
            <a:schemeClr val="tx1"/>
          </a:fontRef>
        </p:style>
      </p:cxnSp>
      <p:cxnSp>
        <p:nvCxnSpPr>
          <p:cNvPr id="66" name="Connector 65"/>
          <p:cNvCxnSpPr/>
          <p:nvPr/>
        </p:nvCxnSpPr>
        <p:spPr>
          <a:xfrm flipV="1">
            <a:off x="9535204" y="4349208"/>
            <a:ext cx="75537" cy="34416"/>
          </a:xfrm>
          <a:prstGeom prst="line">
            <a:avLst/>
          </a:prstGeom>
          <a:ln w="27940">
            <a:solidFill>
              <a:srgbClr val="166D66"/>
            </a:solidFill>
          </a:ln>
        </p:spPr>
        <p:style>
          <a:lnRef idx="2">
            <a:schemeClr val="accent1"/>
          </a:lnRef>
          <a:fillRef idx="0">
            <a:schemeClr val="accent1"/>
          </a:fillRef>
          <a:effectRef idx="1">
            <a:schemeClr val="accent1"/>
          </a:effectRef>
          <a:fontRef idx="minor">
            <a:schemeClr val="tx1"/>
          </a:fontRef>
        </p:style>
      </p:cxnSp>
      <p:cxnSp>
        <p:nvCxnSpPr>
          <p:cNvPr id="67" name="Connector 66"/>
          <p:cNvCxnSpPr/>
          <p:nvPr/>
        </p:nvCxnSpPr>
        <p:spPr>
          <a:xfrm flipV="1">
            <a:off x="9610741" y="4312436"/>
            <a:ext cx="75537" cy="36772"/>
          </a:xfrm>
          <a:prstGeom prst="line">
            <a:avLst/>
          </a:prstGeom>
          <a:ln w="27940">
            <a:solidFill>
              <a:srgbClr val="166D66"/>
            </a:solidFill>
          </a:ln>
        </p:spPr>
        <p:style>
          <a:lnRef idx="2">
            <a:schemeClr val="accent1"/>
          </a:lnRef>
          <a:fillRef idx="0">
            <a:schemeClr val="accent1"/>
          </a:fillRef>
          <a:effectRef idx="1">
            <a:schemeClr val="accent1"/>
          </a:effectRef>
          <a:fontRef idx="minor">
            <a:schemeClr val="tx1"/>
          </a:fontRef>
        </p:style>
      </p:cxnSp>
      <p:cxnSp>
        <p:nvCxnSpPr>
          <p:cNvPr id="68" name="Connector 67"/>
          <p:cNvCxnSpPr/>
          <p:nvPr/>
        </p:nvCxnSpPr>
        <p:spPr>
          <a:xfrm flipV="1">
            <a:off x="9686278" y="4273050"/>
            <a:ext cx="75538" cy="39386"/>
          </a:xfrm>
          <a:prstGeom prst="line">
            <a:avLst/>
          </a:prstGeom>
          <a:ln w="27940">
            <a:solidFill>
              <a:srgbClr val="166D66"/>
            </a:solidFill>
          </a:ln>
        </p:spPr>
        <p:style>
          <a:lnRef idx="2">
            <a:schemeClr val="accent1"/>
          </a:lnRef>
          <a:fillRef idx="0">
            <a:schemeClr val="accent1"/>
          </a:fillRef>
          <a:effectRef idx="1">
            <a:schemeClr val="accent1"/>
          </a:effectRef>
          <a:fontRef idx="minor">
            <a:schemeClr val="tx1"/>
          </a:fontRef>
        </p:style>
      </p:cxnSp>
      <p:cxnSp>
        <p:nvCxnSpPr>
          <p:cNvPr id="69" name="Connector 68"/>
          <p:cNvCxnSpPr/>
          <p:nvPr/>
        </p:nvCxnSpPr>
        <p:spPr>
          <a:xfrm flipV="1">
            <a:off x="9761816" y="4230777"/>
            <a:ext cx="75537" cy="42273"/>
          </a:xfrm>
          <a:prstGeom prst="line">
            <a:avLst/>
          </a:prstGeom>
          <a:ln w="27940">
            <a:solidFill>
              <a:srgbClr val="166D66"/>
            </a:solidFill>
          </a:ln>
        </p:spPr>
        <p:style>
          <a:lnRef idx="2">
            <a:schemeClr val="accent1"/>
          </a:lnRef>
          <a:fillRef idx="0">
            <a:schemeClr val="accent1"/>
          </a:fillRef>
          <a:effectRef idx="1">
            <a:schemeClr val="accent1"/>
          </a:effectRef>
          <a:fontRef idx="minor">
            <a:schemeClr val="tx1"/>
          </a:fontRef>
        </p:style>
      </p:cxnSp>
      <p:cxnSp>
        <p:nvCxnSpPr>
          <p:cNvPr id="70" name="Connector 69"/>
          <p:cNvCxnSpPr/>
          <p:nvPr/>
        </p:nvCxnSpPr>
        <p:spPr>
          <a:xfrm flipV="1">
            <a:off x="9837353" y="4185340"/>
            <a:ext cx="75538" cy="45437"/>
          </a:xfrm>
          <a:prstGeom prst="line">
            <a:avLst/>
          </a:prstGeom>
          <a:ln w="27940">
            <a:solidFill>
              <a:srgbClr val="166D66"/>
            </a:solidFill>
          </a:ln>
        </p:spPr>
        <p:style>
          <a:lnRef idx="2">
            <a:schemeClr val="accent1"/>
          </a:lnRef>
          <a:fillRef idx="0">
            <a:schemeClr val="accent1"/>
          </a:fillRef>
          <a:effectRef idx="1">
            <a:schemeClr val="accent1"/>
          </a:effectRef>
          <a:fontRef idx="minor">
            <a:schemeClr val="tx1"/>
          </a:fontRef>
        </p:style>
      </p:cxnSp>
      <p:cxnSp>
        <p:nvCxnSpPr>
          <p:cNvPr id="71" name="Connector 70"/>
          <p:cNvCxnSpPr/>
          <p:nvPr/>
        </p:nvCxnSpPr>
        <p:spPr>
          <a:xfrm flipV="1">
            <a:off x="9912891" y="4136454"/>
            <a:ext cx="75537" cy="48886"/>
          </a:xfrm>
          <a:prstGeom prst="line">
            <a:avLst/>
          </a:prstGeom>
          <a:ln w="27940">
            <a:solidFill>
              <a:srgbClr val="166D66"/>
            </a:solidFill>
          </a:ln>
        </p:spPr>
        <p:style>
          <a:lnRef idx="2">
            <a:schemeClr val="accent1"/>
          </a:lnRef>
          <a:fillRef idx="0">
            <a:schemeClr val="accent1"/>
          </a:fillRef>
          <a:effectRef idx="1">
            <a:schemeClr val="accent1"/>
          </a:effectRef>
          <a:fontRef idx="minor">
            <a:schemeClr val="tx1"/>
          </a:fontRef>
        </p:style>
      </p:cxnSp>
      <p:cxnSp>
        <p:nvCxnSpPr>
          <p:cNvPr id="72" name="Connector 71"/>
          <p:cNvCxnSpPr/>
          <p:nvPr/>
        </p:nvCxnSpPr>
        <p:spPr>
          <a:xfrm flipV="1">
            <a:off x="9988428" y="4083836"/>
            <a:ext cx="75537" cy="52618"/>
          </a:xfrm>
          <a:prstGeom prst="line">
            <a:avLst/>
          </a:prstGeom>
          <a:ln w="27940">
            <a:solidFill>
              <a:srgbClr val="166D66"/>
            </a:solidFill>
          </a:ln>
        </p:spPr>
        <p:style>
          <a:lnRef idx="2">
            <a:schemeClr val="accent1"/>
          </a:lnRef>
          <a:fillRef idx="0">
            <a:schemeClr val="accent1"/>
          </a:fillRef>
          <a:effectRef idx="1">
            <a:schemeClr val="accent1"/>
          </a:effectRef>
          <a:fontRef idx="minor">
            <a:schemeClr val="tx1"/>
          </a:fontRef>
        </p:style>
      </p:cxnSp>
      <p:cxnSp>
        <p:nvCxnSpPr>
          <p:cNvPr id="73" name="Connector 72"/>
          <p:cNvCxnSpPr/>
          <p:nvPr/>
        </p:nvCxnSpPr>
        <p:spPr>
          <a:xfrm flipV="1">
            <a:off x="10063965" y="4027204"/>
            <a:ext cx="75538" cy="56632"/>
          </a:xfrm>
          <a:prstGeom prst="line">
            <a:avLst/>
          </a:prstGeom>
          <a:ln w="27940">
            <a:solidFill>
              <a:srgbClr val="166D66"/>
            </a:solidFill>
          </a:ln>
        </p:spPr>
        <p:style>
          <a:lnRef idx="2">
            <a:schemeClr val="accent1"/>
          </a:lnRef>
          <a:fillRef idx="0">
            <a:schemeClr val="accent1"/>
          </a:fillRef>
          <a:effectRef idx="1">
            <a:schemeClr val="accent1"/>
          </a:effectRef>
          <a:fontRef idx="minor">
            <a:schemeClr val="tx1"/>
          </a:fontRef>
        </p:style>
      </p:cxnSp>
      <p:cxnSp>
        <p:nvCxnSpPr>
          <p:cNvPr id="74" name="Connector 73"/>
          <p:cNvCxnSpPr/>
          <p:nvPr/>
        </p:nvCxnSpPr>
        <p:spPr>
          <a:xfrm flipV="1">
            <a:off x="10139503" y="3966283"/>
            <a:ext cx="75537" cy="60921"/>
          </a:xfrm>
          <a:prstGeom prst="line">
            <a:avLst/>
          </a:prstGeom>
          <a:ln w="27940">
            <a:solidFill>
              <a:srgbClr val="166D66"/>
            </a:solidFill>
          </a:ln>
        </p:spPr>
        <p:style>
          <a:lnRef idx="2">
            <a:schemeClr val="accent1"/>
          </a:lnRef>
          <a:fillRef idx="0">
            <a:schemeClr val="accent1"/>
          </a:fillRef>
          <a:effectRef idx="1">
            <a:schemeClr val="accent1"/>
          </a:effectRef>
          <a:fontRef idx="minor">
            <a:schemeClr val="tx1"/>
          </a:fontRef>
        </p:style>
      </p:cxnSp>
      <p:cxnSp>
        <p:nvCxnSpPr>
          <p:cNvPr id="75" name="Connector 74"/>
          <p:cNvCxnSpPr/>
          <p:nvPr/>
        </p:nvCxnSpPr>
        <p:spPr>
          <a:xfrm flipV="1">
            <a:off x="10215040" y="3900810"/>
            <a:ext cx="75538" cy="65473"/>
          </a:xfrm>
          <a:prstGeom prst="line">
            <a:avLst/>
          </a:prstGeom>
          <a:ln w="27940">
            <a:solidFill>
              <a:srgbClr val="166D66"/>
            </a:solidFill>
          </a:ln>
        </p:spPr>
        <p:style>
          <a:lnRef idx="2">
            <a:schemeClr val="accent1"/>
          </a:lnRef>
          <a:fillRef idx="0">
            <a:schemeClr val="accent1"/>
          </a:fillRef>
          <a:effectRef idx="1">
            <a:schemeClr val="accent1"/>
          </a:effectRef>
          <a:fontRef idx="minor">
            <a:schemeClr val="tx1"/>
          </a:fontRef>
        </p:style>
      </p:cxnSp>
      <p:cxnSp>
        <p:nvCxnSpPr>
          <p:cNvPr id="76" name="Connector 75"/>
          <p:cNvCxnSpPr/>
          <p:nvPr/>
        </p:nvCxnSpPr>
        <p:spPr>
          <a:xfrm flipV="1">
            <a:off x="10290578" y="3830535"/>
            <a:ext cx="75537" cy="70275"/>
          </a:xfrm>
          <a:prstGeom prst="line">
            <a:avLst/>
          </a:prstGeom>
          <a:ln w="27940">
            <a:solidFill>
              <a:srgbClr val="166D66"/>
            </a:solidFill>
          </a:ln>
        </p:spPr>
        <p:style>
          <a:lnRef idx="2">
            <a:schemeClr val="accent1"/>
          </a:lnRef>
          <a:fillRef idx="0">
            <a:schemeClr val="accent1"/>
          </a:fillRef>
          <a:effectRef idx="1">
            <a:schemeClr val="accent1"/>
          </a:effectRef>
          <a:fontRef idx="minor">
            <a:schemeClr val="tx1"/>
          </a:fontRef>
        </p:style>
      </p:cxnSp>
      <p:cxnSp>
        <p:nvCxnSpPr>
          <p:cNvPr id="77" name="Connector 76"/>
          <p:cNvCxnSpPr/>
          <p:nvPr/>
        </p:nvCxnSpPr>
        <p:spPr>
          <a:xfrm flipV="1">
            <a:off x="10366115" y="3755225"/>
            <a:ext cx="75537" cy="75310"/>
          </a:xfrm>
          <a:prstGeom prst="line">
            <a:avLst/>
          </a:prstGeom>
          <a:ln w="27940">
            <a:solidFill>
              <a:srgbClr val="166D66"/>
            </a:solidFill>
          </a:ln>
        </p:spPr>
        <p:style>
          <a:lnRef idx="2">
            <a:schemeClr val="accent1"/>
          </a:lnRef>
          <a:fillRef idx="0">
            <a:schemeClr val="accent1"/>
          </a:fillRef>
          <a:effectRef idx="1">
            <a:schemeClr val="accent1"/>
          </a:effectRef>
          <a:fontRef idx="minor">
            <a:schemeClr val="tx1"/>
          </a:fontRef>
        </p:style>
      </p:cxnSp>
      <p:cxnSp>
        <p:nvCxnSpPr>
          <p:cNvPr id="78" name="Connector 77"/>
          <p:cNvCxnSpPr/>
          <p:nvPr/>
        </p:nvCxnSpPr>
        <p:spPr>
          <a:xfrm flipV="1">
            <a:off x="10441652" y="3674669"/>
            <a:ext cx="75538" cy="80556"/>
          </a:xfrm>
          <a:prstGeom prst="line">
            <a:avLst/>
          </a:prstGeom>
          <a:ln w="27940">
            <a:solidFill>
              <a:srgbClr val="166D66"/>
            </a:solidFill>
          </a:ln>
        </p:spPr>
        <p:style>
          <a:lnRef idx="2">
            <a:schemeClr val="accent1"/>
          </a:lnRef>
          <a:fillRef idx="0">
            <a:schemeClr val="accent1"/>
          </a:fillRef>
          <a:effectRef idx="1">
            <a:schemeClr val="accent1"/>
          </a:effectRef>
          <a:fontRef idx="minor">
            <a:schemeClr val="tx1"/>
          </a:fontRef>
        </p:style>
      </p:cxnSp>
      <p:cxnSp>
        <p:nvCxnSpPr>
          <p:cNvPr id="79" name="Connector 78"/>
          <p:cNvCxnSpPr/>
          <p:nvPr/>
        </p:nvCxnSpPr>
        <p:spPr>
          <a:xfrm flipV="1">
            <a:off x="10517190" y="3588678"/>
            <a:ext cx="75537" cy="85991"/>
          </a:xfrm>
          <a:prstGeom prst="line">
            <a:avLst/>
          </a:prstGeom>
          <a:ln w="27940">
            <a:solidFill>
              <a:srgbClr val="166D66"/>
            </a:solidFill>
          </a:ln>
        </p:spPr>
        <p:style>
          <a:lnRef idx="2">
            <a:schemeClr val="accent1"/>
          </a:lnRef>
          <a:fillRef idx="0">
            <a:schemeClr val="accent1"/>
          </a:fillRef>
          <a:effectRef idx="1">
            <a:schemeClr val="accent1"/>
          </a:effectRef>
          <a:fontRef idx="minor">
            <a:schemeClr val="tx1"/>
          </a:fontRef>
        </p:style>
      </p:cxnSp>
      <p:cxnSp>
        <p:nvCxnSpPr>
          <p:cNvPr id="80" name="Connector 79"/>
          <p:cNvCxnSpPr/>
          <p:nvPr/>
        </p:nvCxnSpPr>
        <p:spPr>
          <a:xfrm flipV="1">
            <a:off x="10592727" y="3497090"/>
            <a:ext cx="75538" cy="91588"/>
          </a:xfrm>
          <a:prstGeom prst="line">
            <a:avLst/>
          </a:prstGeom>
          <a:ln w="27940">
            <a:solidFill>
              <a:srgbClr val="166D66"/>
            </a:solidFill>
          </a:ln>
        </p:spPr>
        <p:style>
          <a:lnRef idx="2">
            <a:schemeClr val="accent1"/>
          </a:lnRef>
          <a:fillRef idx="0">
            <a:schemeClr val="accent1"/>
          </a:fillRef>
          <a:effectRef idx="1">
            <a:schemeClr val="accent1"/>
          </a:effectRef>
          <a:fontRef idx="minor">
            <a:schemeClr val="tx1"/>
          </a:fontRef>
        </p:style>
      </p:cxnSp>
      <p:cxnSp>
        <p:nvCxnSpPr>
          <p:cNvPr id="81" name="Connector 80"/>
          <p:cNvCxnSpPr/>
          <p:nvPr/>
        </p:nvCxnSpPr>
        <p:spPr>
          <a:xfrm flipV="1">
            <a:off x="10668265" y="3399771"/>
            <a:ext cx="75537" cy="97319"/>
          </a:xfrm>
          <a:prstGeom prst="line">
            <a:avLst/>
          </a:prstGeom>
          <a:ln w="27940">
            <a:solidFill>
              <a:srgbClr val="166D66"/>
            </a:solidFill>
          </a:ln>
        </p:spPr>
        <p:style>
          <a:lnRef idx="2">
            <a:schemeClr val="accent1"/>
          </a:lnRef>
          <a:fillRef idx="0">
            <a:schemeClr val="accent1"/>
          </a:fillRef>
          <a:effectRef idx="1">
            <a:schemeClr val="accent1"/>
          </a:effectRef>
          <a:fontRef idx="minor">
            <a:schemeClr val="tx1"/>
          </a:fontRef>
        </p:style>
      </p:cxnSp>
      <p:cxnSp>
        <p:nvCxnSpPr>
          <p:cNvPr id="82" name="Connector 81"/>
          <p:cNvCxnSpPr/>
          <p:nvPr/>
        </p:nvCxnSpPr>
        <p:spPr>
          <a:xfrm flipV="1">
            <a:off x="10743802" y="3296615"/>
            <a:ext cx="75537" cy="103156"/>
          </a:xfrm>
          <a:prstGeom prst="line">
            <a:avLst/>
          </a:prstGeom>
          <a:ln w="27940">
            <a:solidFill>
              <a:srgbClr val="166D66"/>
            </a:solidFill>
          </a:ln>
        </p:spPr>
        <p:style>
          <a:lnRef idx="2">
            <a:schemeClr val="accent1"/>
          </a:lnRef>
          <a:fillRef idx="0">
            <a:schemeClr val="accent1"/>
          </a:fillRef>
          <a:effectRef idx="1">
            <a:schemeClr val="accent1"/>
          </a:effectRef>
          <a:fontRef idx="minor">
            <a:schemeClr val="tx1"/>
          </a:fontRef>
        </p:style>
      </p:cxnSp>
      <p:cxnSp>
        <p:nvCxnSpPr>
          <p:cNvPr id="83" name="Connector 82"/>
          <p:cNvCxnSpPr/>
          <p:nvPr/>
        </p:nvCxnSpPr>
        <p:spPr>
          <a:xfrm flipV="1">
            <a:off x="10819339" y="3187551"/>
            <a:ext cx="75538" cy="109064"/>
          </a:xfrm>
          <a:prstGeom prst="line">
            <a:avLst/>
          </a:prstGeom>
          <a:ln w="27940">
            <a:solidFill>
              <a:srgbClr val="166D66"/>
            </a:solidFill>
          </a:ln>
        </p:spPr>
        <p:style>
          <a:lnRef idx="2">
            <a:schemeClr val="accent1"/>
          </a:lnRef>
          <a:fillRef idx="0">
            <a:schemeClr val="accent1"/>
          </a:fillRef>
          <a:effectRef idx="1">
            <a:schemeClr val="accent1"/>
          </a:effectRef>
          <a:fontRef idx="minor">
            <a:schemeClr val="tx1"/>
          </a:fontRef>
        </p:style>
      </p:cxnSp>
      <p:cxnSp>
        <p:nvCxnSpPr>
          <p:cNvPr id="84" name="Connector 83"/>
          <p:cNvCxnSpPr/>
          <p:nvPr/>
        </p:nvCxnSpPr>
        <p:spPr>
          <a:xfrm flipV="1">
            <a:off x="10894877" y="3072537"/>
            <a:ext cx="75537" cy="115014"/>
          </a:xfrm>
          <a:prstGeom prst="line">
            <a:avLst/>
          </a:prstGeom>
          <a:ln w="27940">
            <a:solidFill>
              <a:srgbClr val="166D66"/>
            </a:solidFill>
          </a:ln>
        </p:spPr>
        <p:style>
          <a:lnRef idx="2">
            <a:schemeClr val="accent1"/>
          </a:lnRef>
          <a:fillRef idx="0">
            <a:schemeClr val="accent1"/>
          </a:fillRef>
          <a:effectRef idx="1">
            <a:schemeClr val="accent1"/>
          </a:effectRef>
          <a:fontRef idx="minor">
            <a:schemeClr val="tx1"/>
          </a:fontRef>
        </p:style>
      </p:cxnSp>
      <p:cxnSp>
        <p:nvCxnSpPr>
          <p:cNvPr id="85" name="Connector 84"/>
          <p:cNvCxnSpPr/>
          <p:nvPr/>
        </p:nvCxnSpPr>
        <p:spPr>
          <a:xfrm flipV="1">
            <a:off x="10970414" y="2951565"/>
            <a:ext cx="75538" cy="120972"/>
          </a:xfrm>
          <a:prstGeom prst="line">
            <a:avLst/>
          </a:prstGeom>
          <a:ln w="27940">
            <a:solidFill>
              <a:srgbClr val="166D66"/>
            </a:solidFill>
          </a:ln>
        </p:spPr>
        <p:style>
          <a:lnRef idx="2">
            <a:schemeClr val="accent1"/>
          </a:lnRef>
          <a:fillRef idx="0">
            <a:schemeClr val="accent1"/>
          </a:fillRef>
          <a:effectRef idx="1">
            <a:schemeClr val="accent1"/>
          </a:effectRef>
          <a:fontRef idx="minor">
            <a:schemeClr val="tx1"/>
          </a:fontRef>
        </p:style>
      </p:cxnSp>
      <p:sp>
        <p:nvSpPr>
          <p:cNvPr id="86" name="Oval 85"/>
          <p:cNvSpPr/>
          <p:nvPr/>
        </p:nvSpPr>
        <p:spPr>
          <a:xfrm>
            <a:off x="6680884" y="4089226"/>
            <a:ext cx="118872" cy="118872"/>
          </a:xfrm>
          <a:prstGeom prst="ellipse">
            <a:avLst/>
          </a:prstGeom>
          <a:solidFill>
            <a:srgbClr val="80530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7" name="Oval 86"/>
          <p:cNvSpPr/>
          <p:nvPr/>
        </p:nvSpPr>
        <p:spPr>
          <a:xfrm>
            <a:off x="7436258" y="4624220"/>
            <a:ext cx="118872" cy="118872"/>
          </a:xfrm>
          <a:prstGeom prst="ellipse">
            <a:avLst/>
          </a:prstGeom>
          <a:solidFill>
            <a:srgbClr val="80530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8" name="Oval 87"/>
          <p:cNvSpPr/>
          <p:nvPr/>
        </p:nvSpPr>
        <p:spPr>
          <a:xfrm>
            <a:off x="8116095" y="4694594"/>
            <a:ext cx="118872" cy="118872"/>
          </a:xfrm>
          <a:prstGeom prst="ellipse">
            <a:avLst/>
          </a:prstGeom>
          <a:solidFill>
            <a:srgbClr val="80530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9" name="TextBox 88"/>
          <p:cNvSpPr txBox="1"/>
          <p:nvPr/>
        </p:nvSpPr>
        <p:spPr>
          <a:xfrm>
            <a:off x="5943600" y="5120640"/>
            <a:ext cx="5120640" cy="320040"/>
          </a:xfrm>
          <a:prstGeom prst="rect">
            <a:avLst/>
          </a:prstGeom>
          <a:noFill/>
        </p:spPr>
        <p:txBody>
          <a:bodyPr wrap="square" lIns="0" rIns="0" tIns="0" bIns="0">
            <a:spAutoFit/>
          </a:bodyPr>
          <a:lstStyle/>
          <a:p>
            <a:pPr>
              <a:spcAft>
                <a:spcPts val="500"/>
              </a:spcAft>
              <a:defRPr sz="1500" b="0">
                <a:solidFill>
                  <a:srgbClr val="5C5A55"/>
                </a:solidFill>
                <a:latin typeface="Lato"/>
              </a:defRPr>
            </a:pPr>
            <a:r>
              <a:t>configuration coordinate →</a:t>
            </a:r>
          </a:p>
        </p:txBody>
      </p:sp>
      <p:sp>
        <p:nvSpPr>
          <p:cNvPr id="90" name="TextBox 89"/>
          <p:cNvSpPr txBox="1"/>
          <p:nvPr/>
        </p:nvSpPr>
        <p:spPr>
          <a:xfrm>
            <a:off x="8247888" y="4965192"/>
            <a:ext cx="2011680" cy="365760"/>
          </a:xfrm>
          <a:prstGeom prst="rect">
            <a:avLst/>
          </a:prstGeom>
          <a:noFill/>
        </p:spPr>
        <p:txBody>
          <a:bodyPr wrap="square" lIns="0" rIns="0" tIns="0" bIns="0">
            <a:spAutoFit/>
          </a:bodyPr>
          <a:lstStyle/>
          <a:p>
            <a:pPr>
              <a:spcAft>
                <a:spcPts val="500"/>
              </a:spcAft>
              <a:defRPr sz="1900" b="0">
                <a:solidFill>
                  <a:srgbClr val="80530C"/>
                </a:solidFill>
                <a:latin typeface="Lato"/>
              </a:defRPr>
            </a:pPr>
            <a:r>
              <a:t>local basin</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BFAF7"/>
        </a:solidFill>
        <a:effectLst/>
      </p:bgPr>
    </p:bg>
    <p:spTree>
      <p:nvGrpSpPr>
        <p:cNvPr id="1" name=""/>
        <p:cNvGrpSpPr/>
        <p:nvPr/>
      </p:nvGrpSpPr>
      <p:grpSpPr/>
      <p:sp>
        <p:nvSpPr>
          <p:cNvPr id="2" name="TextBox 1"/>
          <p:cNvSpPr txBox="1"/>
          <p:nvPr/>
        </p:nvSpPr>
        <p:spPr>
          <a:xfrm>
            <a:off x="594360" y="256032"/>
            <a:ext cx="4572000" cy="182880"/>
          </a:xfrm>
          <a:prstGeom prst="rect">
            <a:avLst/>
          </a:prstGeom>
          <a:noFill/>
        </p:spPr>
        <p:txBody>
          <a:bodyPr wrap="square" lIns="0" rIns="0" tIns="0" bIns="0">
            <a:spAutoFit/>
          </a:bodyPr>
          <a:lstStyle/>
          <a:p>
            <a:pPr>
              <a:spcAft>
                <a:spcPts val="500"/>
              </a:spcAft>
              <a:defRPr sz="1000" b="1">
                <a:solidFill>
                  <a:srgbClr val="5C5A55"/>
                </a:solidFill>
                <a:latin typeface="Lato"/>
              </a:defRPr>
            </a:pPr>
            <a:r>
              <a:t>INTERFACE FORCE FIELD</a:t>
            </a:r>
          </a:p>
        </p:txBody>
      </p:sp>
      <p:sp>
        <p:nvSpPr>
          <p:cNvPr id="3" name="TextBox 2"/>
          <p:cNvSpPr txBox="1"/>
          <p:nvPr/>
        </p:nvSpPr>
        <p:spPr>
          <a:xfrm>
            <a:off x="7315200" y="256032"/>
            <a:ext cx="4251960" cy="219456"/>
          </a:xfrm>
          <a:prstGeom prst="rect">
            <a:avLst/>
          </a:prstGeom>
          <a:noFill/>
        </p:spPr>
        <p:txBody>
          <a:bodyPr wrap="square" lIns="0" rIns="0" tIns="0" bIns="0">
            <a:spAutoFit/>
          </a:bodyPr>
          <a:lstStyle/>
          <a:p>
            <a:pPr algn="r">
              <a:spcAft>
                <a:spcPts val="500"/>
              </a:spcAft>
              <a:defRPr sz="1000" b="0">
                <a:solidFill>
                  <a:srgbClr val="166D66"/>
                </a:solidFill>
                <a:latin typeface="Lato"/>
              </a:defRPr>
            </a:pPr>
            <a:r>
              <a:t>02 · MODEL &amp; SIMULATION</a:t>
            </a:r>
          </a:p>
        </p:txBody>
      </p:sp>
      <p:sp>
        <p:nvSpPr>
          <p:cNvPr id="4" name="TextBox 3"/>
          <p:cNvSpPr txBox="1"/>
          <p:nvPr/>
        </p:nvSpPr>
        <p:spPr>
          <a:xfrm>
            <a:off x="594360" y="749808"/>
            <a:ext cx="10972800" cy="685800"/>
          </a:xfrm>
          <a:prstGeom prst="rect">
            <a:avLst/>
          </a:prstGeom>
          <a:noFill/>
        </p:spPr>
        <p:txBody>
          <a:bodyPr wrap="square" lIns="0" rIns="0" tIns="0" bIns="0">
            <a:spAutoFit/>
          </a:bodyPr>
          <a:lstStyle/>
          <a:p>
            <a:pPr>
              <a:spcAft>
                <a:spcPts val="500"/>
              </a:spcAft>
              <a:defRPr sz="3200" b="1">
                <a:solidFill>
                  <a:srgbClr val="1B1B1A"/>
                </a:solidFill>
                <a:latin typeface="Lato"/>
              </a:defRPr>
            </a:pPr>
            <a:r>
              <a:t>MD follows a time evolution</a:t>
            </a:r>
          </a:p>
        </p:txBody>
      </p:sp>
      <p:sp>
        <p:nvSpPr>
          <p:cNvPr id="5" name="TextBox 4"/>
          <p:cNvSpPr txBox="1"/>
          <p:nvPr/>
        </p:nvSpPr>
        <p:spPr>
          <a:xfrm>
            <a:off x="594360" y="1463040"/>
            <a:ext cx="10972800" cy="557784"/>
          </a:xfrm>
          <a:prstGeom prst="rect">
            <a:avLst/>
          </a:prstGeom>
          <a:noFill/>
        </p:spPr>
        <p:txBody>
          <a:bodyPr wrap="square" lIns="0" rIns="0" tIns="0" bIns="0">
            <a:spAutoFit/>
          </a:bodyPr>
          <a:lstStyle/>
          <a:p>
            <a:pPr>
              <a:spcAft>
                <a:spcPts val="500"/>
              </a:spcAft>
              <a:defRPr sz="1900" b="0">
                <a:solidFill>
                  <a:srgbClr val="5C5A55"/>
                </a:solidFill>
                <a:latin typeface="Lato"/>
              </a:defRPr>
            </a:pPr>
            <a:r>
              <a:t>Mass and force determine acceleration; an ensemble defines state.</a:t>
            </a:r>
          </a:p>
        </p:txBody>
      </p:sp>
      <p:cxnSp>
        <p:nvCxnSpPr>
          <p:cNvPr id="6" name="Connector 5"/>
          <p:cNvCxnSpPr/>
          <p:nvPr/>
        </p:nvCxnSpPr>
        <p:spPr>
          <a:xfrm>
            <a:off x="594360" y="6336792"/>
            <a:ext cx="11000232" cy="0"/>
          </a:xfrm>
          <a:prstGeom prst="line">
            <a:avLst/>
          </a:prstGeom>
          <a:ln w="8890">
            <a:solidFill>
              <a:srgbClr val="B9B3A5"/>
            </a:solidFill>
          </a:ln>
        </p:spPr>
        <p:style>
          <a:lnRef idx="2">
            <a:schemeClr val="accent1"/>
          </a:lnRef>
          <a:fillRef idx="0">
            <a:schemeClr val="accent1"/>
          </a:fillRef>
          <a:effectRef idx="1">
            <a:schemeClr val="accent1"/>
          </a:effectRef>
          <a:fontRef idx="minor">
            <a:schemeClr val="tx1"/>
          </a:fontRef>
        </p:style>
      </p:cxnSp>
      <p:sp>
        <p:nvSpPr>
          <p:cNvPr id="7" name="Rectangle 6"/>
          <p:cNvSpPr/>
          <p:nvPr/>
        </p:nvSpPr>
        <p:spPr>
          <a:xfrm>
            <a:off x="594360" y="6336792"/>
            <a:ext cx="4400092" cy="22860"/>
          </a:xfrm>
          <a:prstGeom prst="rect">
            <a:avLst/>
          </a:prstGeom>
          <a:solidFill>
            <a:srgbClr val="166D6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94360" y="6446520"/>
            <a:ext cx="9144000" cy="182880"/>
          </a:xfrm>
          <a:prstGeom prst="rect">
            <a:avLst/>
          </a:prstGeom>
          <a:noFill/>
        </p:spPr>
        <p:txBody>
          <a:bodyPr wrap="square" lIns="0" rIns="0" tIns="0" bIns="0">
            <a:spAutoFit/>
          </a:bodyPr>
          <a:lstStyle/>
          <a:p>
            <a:pPr>
              <a:spcAft>
                <a:spcPts val="500"/>
              </a:spcAft>
              <a:defRPr sz="1000" b="0">
                <a:solidFill>
                  <a:srgbClr val="5C5A55"/>
                </a:solidFill>
                <a:latin typeface="Lato"/>
              </a:defRPr>
            </a:pPr>
            <a:r>
              <a:t>MD · K21</a:t>
            </a:r>
          </a:p>
        </p:txBody>
      </p:sp>
      <p:sp>
        <p:nvSpPr>
          <p:cNvPr id="9" name="TextBox 8"/>
          <p:cNvSpPr txBox="1"/>
          <p:nvPr/>
        </p:nvSpPr>
        <p:spPr>
          <a:xfrm>
            <a:off x="10607040" y="6419088"/>
            <a:ext cx="960120" cy="274320"/>
          </a:xfrm>
          <a:prstGeom prst="rect">
            <a:avLst/>
          </a:prstGeom>
          <a:noFill/>
        </p:spPr>
        <p:txBody>
          <a:bodyPr wrap="square" lIns="0" rIns="0" tIns="0" bIns="0">
            <a:spAutoFit/>
          </a:bodyPr>
          <a:lstStyle/>
          <a:p>
            <a:pPr algn="r">
              <a:spcAft>
                <a:spcPts val="500"/>
              </a:spcAft>
              <a:defRPr sz="1100" b="0">
                <a:solidFill>
                  <a:srgbClr val="5C5A55"/>
                </a:solidFill>
                <a:latin typeface="Lato"/>
              </a:defRPr>
            </a:pPr>
            <a:r>
              <a:t>14 / 35</a:t>
            </a:r>
          </a:p>
        </p:txBody>
      </p:sp>
      <p:sp>
        <p:nvSpPr>
          <p:cNvPr id="10" name="TextBox 9"/>
          <p:cNvSpPr txBox="1"/>
          <p:nvPr/>
        </p:nvSpPr>
        <p:spPr>
          <a:xfrm>
            <a:off x="594360" y="5925312"/>
            <a:ext cx="10972800" cy="310896"/>
          </a:xfrm>
          <a:prstGeom prst="rect">
            <a:avLst/>
          </a:prstGeom>
          <a:noFill/>
        </p:spPr>
        <p:txBody>
          <a:bodyPr wrap="square" lIns="0" rIns="0" tIns="0" bIns="0">
            <a:spAutoFit/>
          </a:bodyPr>
          <a:lstStyle/>
          <a:p>
            <a:pPr>
              <a:spcAft>
                <a:spcPts val="500"/>
              </a:spcAft>
              <a:defRPr sz="1000" b="1">
                <a:solidFill>
                  <a:srgbClr val="80530C"/>
                </a:solidFill>
                <a:latin typeface="Lato"/>
              </a:defRPr>
            </a:pPr>
            <a:r>
              <a:t>PLAYABLE TWO-ATOM ILLUSTRATION · NOT MATERIALS MD</a:t>
            </a:r>
          </a:p>
        </p:txBody>
      </p:sp>
      <p:pic>
        <p:nvPicPr>
          <p:cNvPr id="11" name="model-walkthrough.mp4">
            <a:hlinkClick r:id="" action="ppaction://media"/>
          </p:cNvPr>
          <p:cNvPicPr>
            <a:picLocks noChangeAspect="1"/>
          </p:cNvPicPr>
          <p:nvPr>
            <a:videoFile r:link="rId3"/>
            <p:extLst>
              <p:ext uri="{DAA4B4D4-6D71-4841-9C94-3DE7FCFB9230}">
                <p14:media xmlns:p14="http://schemas.microsoft.com/office/powerpoint/2010/main" r:embed="rId2"/>
              </p:ext>
            </p:extLst>
          </p:nvPr>
        </p:nvPicPr>
        <p:blipFill>
          <a:blip r:embed="rId4"/>
          <a:stretch>
            <a:fillRect/>
          </a:stretch>
        </p:blipFill>
        <p:spPr>
          <a:xfrm>
            <a:off x="5257800" y="2148840"/>
            <a:ext cx="6300216" cy="3547872"/>
          </a:xfrm>
          <a:prstGeom prst="rect">
            <a:avLst/>
          </a:prstGeom>
        </p:spPr>
      </p:pic>
      <p:sp>
        <p:nvSpPr>
          <p:cNvPr id="12" name="Rectangle 11"/>
          <p:cNvSpPr/>
          <p:nvPr/>
        </p:nvSpPr>
        <p:spPr>
          <a:xfrm>
            <a:off x="594360" y="2377440"/>
            <a:ext cx="54864" cy="274320"/>
          </a:xfrm>
          <a:prstGeom prst="rect">
            <a:avLst/>
          </a:prstGeom>
          <a:solidFill>
            <a:srgbClr val="166D6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04672" y="2304288"/>
            <a:ext cx="4215383" cy="841248"/>
          </a:xfrm>
          <a:prstGeom prst="rect">
            <a:avLst/>
          </a:prstGeom>
          <a:noFill/>
        </p:spPr>
        <p:txBody>
          <a:bodyPr wrap="square" lIns="0" rIns="0" tIns="0" bIns="0">
            <a:spAutoFit/>
          </a:bodyPr>
          <a:lstStyle/>
          <a:p>
            <a:pPr>
              <a:spcAft>
                <a:spcPts val="500"/>
              </a:spcAft>
              <a:defRPr sz="1900" b="0">
                <a:solidFill>
                  <a:srgbClr val="1B1B1A"/>
                </a:solidFill>
                <a:latin typeface="Lato"/>
              </a:defRPr>
            </a:pPr>
            <a:r>
              <a:t>Newton: mi d²ri/dt² = Fi.</a:t>
            </a:r>
          </a:p>
        </p:txBody>
      </p:sp>
      <p:sp>
        <p:nvSpPr>
          <p:cNvPr id="14" name="Rectangle 13"/>
          <p:cNvSpPr/>
          <p:nvPr/>
        </p:nvSpPr>
        <p:spPr>
          <a:xfrm>
            <a:off x="594360" y="3346704"/>
            <a:ext cx="54864" cy="274320"/>
          </a:xfrm>
          <a:prstGeom prst="rect">
            <a:avLst/>
          </a:prstGeom>
          <a:solidFill>
            <a:srgbClr val="166D6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04672" y="3273552"/>
            <a:ext cx="4215383" cy="841248"/>
          </a:xfrm>
          <a:prstGeom prst="rect">
            <a:avLst/>
          </a:prstGeom>
          <a:noFill/>
        </p:spPr>
        <p:txBody>
          <a:bodyPr wrap="square" lIns="0" rIns="0" tIns="0" bIns="0">
            <a:spAutoFit/>
          </a:bodyPr>
          <a:lstStyle/>
          <a:p>
            <a:pPr>
              <a:spcAft>
                <a:spcPts val="500"/>
              </a:spcAft>
              <a:defRPr sz="1900" b="0">
                <a:solidFill>
                  <a:srgbClr val="1B1B1A"/>
                </a:solidFill>
                <a:latin typeface="Lato"/>
              </a:defRPr>
            </a:pPr>
            <a:r>
              <a:t>Time step, thermostat and barostat require explicit choices.</a:t>
            </a:r>
          </a:p>
        </p:txBody>
      </p:sp>
      <p:sp>
        <p:nvSpPr>
          <p:cNvPr id="16" name="Rectangle 15"/>
          <p:cNvSpPr/>
          <p:nvPr/>
        </p:nvSpPr>
        <p:spPr>
          <a:xfrm>
            <a:off x="594360" y="4315968"/>
            <a:ext cx="54864" cy="274320"/>
          </a:xfrm>
          <a:prstGeom prst="rect">
            <a:avLst/>
          </a:prstGeom>
          <a:solidFill>
            <a:srgbClr val="166D6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804672" y="4242816"/>
            <a:ext cx="4215383" cy="841248"/>
          </a:xfrm>
          <a:prstGeom prst="rect">
            <a:avLst/>
          </a:prstGeom>
          <a:noFill/>
        </p:spPr>
        <p:txBody>
          <a:bodyPr wrap="square" lIns="0" rIns="0" tIns="0" bIns="0">
            <a:spAutoFit/>
          </a:bodyPr>
          <a:lstStyle/>
          <a:p>
            <a:pPr>
              <a:spcAft>
                <a:spcPts val="500"/>
              </a:spcAft>
              <a:defRPr sz="1900" b="0">
                <a:solidFill>
                  <a:srgbClr val="1B1B1A"/>
                </a:solidFill>
                <a:latin typeface="Lato"/>
              </a:defRPr>
            </a:pPr>
            <a:r>
              <a:t>Equilibrate, then sample; inspect drift and correlations.</a:t>
            </a:r>
          </a:p>
        </p:txBody>
      </p:sp>
    </p:spTree>
  </p:cSld>
  <p:clrMapOvr>
    <a:masterClrMapping/>
  </p:clrMapOvr>
  <p:timing>
    <p:tnLst>
      <p:par>
        <p:cTn id="1" dur="indefinite" restart="never" nodeType="tmRoot">
          <p:childTnLst>
            <p:video>
              <p:cMediaNode vol="80000">
                <p:cTn id="2" fill="hold" display="0">
                  <p:stCondLst>
                    <p:cond delay="indefinite"/>
                  </p:stCondLst>
                </p:cTn>
                <p:tgtEl>
                  <p:spTgt spid="11"/>
                </p:tgtEl>
              </p:cMediaNode>
            </p:video>
          </p:childTnLst>
        </p:cTn>
      </p:par>
    </p:tnLst>
  </p:timing>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BFAF7"/>
        </a:solidFill>
        <a:effectLst/>
      </p:bgPr>
    </p:bg>
    <p:spTree>
      <p:nvGrpSpPr>
        <p:cNvPr id="1" name=""/>
        <p:cNvGrpSpPr/>
        <p:nvPr/>
      </p:nvGrpSpPr>
      <p:grpSpPr/>
      <p:sp>
        <p:nvSpPr>
          <p:cNvPr id="2" name="TextBox 1"/>
          <p:cNvSpPr txBox="1"/>
          <p:nvPr/>
        </p:nvSpPr>
        <p:spPr>
          <a:xfrm>
            <a:off x="594360" y="256032"/>
            <a:ext cx="4572000" cy="182880"/>
          </a:xfrm>
          <a:prstGeom prst="rect">
            <a:avLst/>
          </a:prstGeom>
          <a:noFill/>
        </p:spPr>
        <p:txBody>
          <a:bodyPr wrap="square" lIns="0" rIns="0" tIns="0" bIns="0">
            <a:spAutoFit/>
          </a:bodyPr>
          <a:lstStyle/>
          <a:p>
            <a:pPr>
              <a:spcAft>
                <a:spcPts val="500"/>
              </a:spcAft>
              <a:defRPr sz="1000" b="1">
                <a:solidFill>
                  <a:srgbClr val="5C5A55"/>
                </a:solidFill>
                <a:latin typeface="Lato"/>
              </a:defRPr>
            </a:pPr>
            <a:r>
              <a:t>INTERFACE FORCE FIELD</a:t>
            </a:r>
          </a:p>
        </p:txBody>
      </p:sp>
      <p:sp>
        <p:nvSpPr>
          <p:cNvPr id="3" name="TextBox 2"/>
          <p:cNvSpPr txBox="1"/>
          <p:nvPr/>
        </p:nvSpPr>
        <p:spPr>
          <a:xfrm>
            <a:off x="7315200" y="256032"/>
            <a:ext cx="4251960" cy="219456"/>
          </a:xfrm>
          <a:prstGeom prst="rect">
            <a:avLst/>
          </a:prstGeom>
          <a:noFill/>
        </p:spPr>
        <p:txBody>
          <a:bodyPr wrap="square" lIns="0" rIns="0" tIns="0" bIns="0">
            <a:spAutoFit/>
          </a:bodyPr>
          <a:lstStyle/>
          <a:p>
            <a:pPr algn="r">
              <a:spcAft>
                <a:spcPts val="500"/>
              </a:spcAft>
              <a:defRPr sz="1000" b="0">
                <a:solidFill>
                  <a:srgbClr val="166D66"/>
                </a:solidFill>
                <a:latin typeface="Lato"/>
              </a:defRPr>
            </a:pPr>
            <a:r>
              <a:t>02 · MODEL &amp; SIMULATION</a:t>
            </a:r>
          </a:p>
        </p:txBody>
      </p:sp>
      <p:sp>
        <p:nvSpPr>
          <p:cNvPr id="4" name="TextBox 3"/>
          <p:cNvSpPr txBox="1"/>
          <p:nvPr/>
        </p:nvSpPr>
        <p:spPr>
          <a:xfrm>
            <a:off x="594360" y="749808"/>
            <a:ext cx="10972800" cy="685800"/>
          </a:xfrm>
          <a:prstGeom prst="rect">
            <a:avLst/>
          </a:prstGeom>
          <a:noFill/>
        </p:spPr>
        <p:txBody>
          <a:bodyPr wrap="square" lIns="0" rIns="0" tIns="0" bIns="0">
            <a:spAutoFit/>
          </a:bodyPr>
          <a:lstStyle/>
          <a:p>
            <a:pPr>
              <a:spcAft>
                <a:spcPts val="500"/>
              </a:spcAft>
              <a:defRPr sz="3200" b="1">
                <a:solidFill>
                  <a:srgbClr val="1B1B1A"/>
                </a:solidFill>
                <a:latin typeface="Lato"/>
              </a:defRPr>
            </a:pPr>
            <a:r>
              <a:t>An observable needs a defined estimator</a:t>
            </a:r>
          </a:p>
        </p:txBody>
      </p:sp>
      <p:sp>
        <p:nvSpPr>
          <p:cNvPr id="5" name="TextBox 4"/>
          <p:cNvSpPr txBox="1"/>
          <p:nvPr/>
        </p:nvSpPr>
        <p:spPr>
          <a:xfrm>
            <a:off x="594360" y="1463040"/>
            <a:ext cx="10972800" cy="557784"/>
          </a:xfrm>
          <a:prstGeom prst="rect">
            <a:avLst/>
          </a:prstGeom>
          <a:noFill/>
        </p:spPr>
        <p:txBody>
          <a:bodyPr wrap="square" lIns="0" rIns="0" tIns="0" bIns="0">
            <a:spAutoFit/>
          </a:bodyPr>
          <a:lstStyle/>
          <a:p>
            <a:pPr>
              <a:spcAft>
                <a:spcPts val="500"/>
              </a:spcAft>
              <a:defRPr sz="1900" b="0">
                <a:solidFill>
                  <a:srgbClr val="5C5A55"/>
                </a:solidFill>
                <a:latin typeface="Lato"/>
              </a:defRPr>
            </a:pPr>
            <a:r>
              <a:t>A trajectory is not yet the quantity you will compare.</a:t>
            </a:r>
          </a:p>
        </p:txBody>
      </p:sp>
      <p:cxnSp>
        <p:nvCxnSpPr>
          <p:cNvPr id="6" name="Connector 5"/>
          <p:cNvCxnSpPr/>
          <p:nvPr/>
        </p:nvCxnSpPr>
        <p:spPr>
          <a:xfrm>
            <a:off x="594360" y="6336792"/>
            <a:ext cx="11000232" cy="0"/>
          </a:xfrm>
          <a:prstGeom prst="line">
            <a:avLst/>
          </a:prstGeom>
          <a:ln w="8890">
            <a:solidFill>
              <a:srgbClr val="B9B3A5"/>
            </a:solidFill>
          </a:ln>
        </p:spPr>
        <p:style>
          <a:lnRef idx="2">
            <a:schemeClr val="accent1"/>
          </a:lnRef>
          <a:fillRef idx="0">
            <a:schemeClr val="accent1"/>
          </a:fillRef>
          <a:effectRef idx="1">
            <a:schemeClr val="accent1"/>
          </a:effectRef>
          <a:fontRef idx="minor">
            <a:schemeClr val="tx1"/>
          </a:fontRef>
        </p:style>
      </p:cxnSp>
      <p:sp>
        <p:nvSpPr>
          <p:cNvPr id="7" name="Rectangle 6"/>
          <p:cNvSpPr/>
          <p:nvPr/>
        </p:nvSpPr>
        <p:spPr>
          <a:xfrm>
            <a:off x="594360" y="6336792"/>
            <a:ext cx="4714385" cy="22860"/>
          </a:xfrm>
          <a:prstGeom prst="rect">
            <a:avLst/>
          </a:prstGeom>
          <a:solidFill>
            <a:srgbClr val="166D6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94360" y="6446520"/>
            <a:ext cx="9144000" cy="182880"/>
          </a:xfrm>
          <a:prstGeom prst="rect">
            <a:avLst/>
          </a:prstGeom>
          <a:noFill/>
        </p:spPr>
        <p:txBody>
          <a:bodyPr wrap="square" lIns="0" rIns="0" tIns="0" bIns="0">
            <a:spAutoFit/>
          </a:bodyPr>
          <a:lstStyle/>
          <a:p>
            <a:pPr>
              <a:spcAft>
                <a:spcPts val="500"/>
              </a:spcAft>
              <a:defRPr sz="1000" b="0">
                <a:solidFill>
                  <a:srgbClr val="5C5A55"/>
                </a:solidFill>
                <a:latin typeface="Lato"/>
              </a:defRPr>
            </a:pPr>
            <a:r>
              <a:t>K21</a:t>
            </a:r>
          </a:p>
        </p:txBody>
      </p:sp>
      <p:sp>
        <p:nvSpPr>
          <p:cNvPr id="9" name="TextBox 8"/>
          <p:cNvSpPr txBox="1"/>
          <p:nvPr/>
        </p:nvSpPr>
        <p:spPr>
          <a:xfrm>
            <a:off x="10607040" y="6419088"/>
            <a:ext cx="960120" cy="274320"/>
          </a:xfrm>
          <a:prstGeom prst="rect">
            <a:avLst/>
          </a:prstGeom>
          <a:noFill/>
        </p:spPr>
        <p:txBody>
          <a:bodyPr wrap="square" lIns="0" rIns="0" tIns="0" bIns="0">
            <a:spAutoFit/>
          </a:bodyPr>
          <a:lstStyle/>
          <a:p>
            <a:pPr algn="r">
              <a:spcAft>
                <a:spcPts val="500"/>
              </a:spcAft>
              <a:defRPr sz="1100" b="0">
                <a:solidFill>
                  <a:srgbClr val="5C5A55"/>
                </a:solidFill>
                <a:latin typeface="Lato"/>
              </a:defRPr>
            </a:pPr>
            <a:r>
              <a:t>15 / 35</a:t>
            </a:r>
          </a:p>
        </p:txBody>
      </p:sp>
      <p:sp>
        <p:nvSpPr>
          <p:cNvPr id="10" name="Rounded Rectangle 9"/>
          <p:cNvSpPr/>
          <p:nvPr/>
        </p:nvSpPr>
        <p:spPr>
          <a:xfrm>
            <a:off x="594360" y="2176272"/>
            <a:ext cx="5394960" cy="1508760"/>
          </a:xfrm>
          <a:prstGeom prst="roundRect">
            <a:avLst>
              <a:gd name="adj" fmla="val 8000"/>
            </a:avLst>
          </a:prstGeom>
          <a:solidFill>
            <a:srgbClr val="F3F0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795528" y="2295144"/>
            <a:ext cx="4983480" cy="329184"/>
          </a:xfrm>
          <a:prstGeom prst="rect">
            <a:avLst/>
          </a:prstGeom>
          <a:noFill/>
        </p:spPr>
        <p:txBody>
          <a:bodyPr wrap="square" lIns="0" rIns="0" tIns="0" bIns="0">
            <a:spAutoFit/>
          </a:bodyPr>
          <a:lstStyle/>
          <a:p>
            <a:pPr>
              <a:spcAft>
                <a:spcPts val="500"/>
              </a:spcAft>
              <a:defRPr sz="2000" b="1">
                <a:solidFill>
                  <a:srgbClr val="166D66"/>
                </a:solidFill>
                <a:latin typeface="Lato"/>
              </a:defRPr>
            </a:pPr>
            <a:r>
              <a:t>Density</a:t>
            </a:r>
          </a:p>
        </p:txBody>
      </p:sp>
      <p:sp>
        <p:nvSpPr>
          <p:cNvPr id="12" name="TextBox 11"/>
          <p:cNvSpPr txBox="1"/>
          <p:nvPr/>
        </p:nvSpPr>
        <p:spPr>
          <a:xfrm>
            <a:off x="795528" y="2752344"/>
            <a:ext cx="4983480" cy="384048"/>
          </a:xfrm>
          <a:prstGeom prst="rect">
            <a:avLst/>
          </a:prstGeom>
          <a:noFill/>
        </p:spPr>
        <p:txBody>
          <a:bodyPr wrap="square" lIns="0" rIns="0" tIns="0" bIns="0">
            <a:spAutoFit/>
          </a:bodyPr>
          <a:lstStyle/>
          <a:p>
            <a:pPr>
              <a:spcAft>
                <a:spcPts val="500"/>
              </a:spcAft>
              <a:defRPr sz="2500" b="0">
                <a:solidFill>
                  <a:srgbClr val="1B1B1A"/>
                </a:solidFill>
                <a:latin typeface="Lato"/>
              </a:defRPr>
            </a:pPr>
            <a:r>
              <a:t>ρ = total mass / volume</a:t>
            </a:r>
          </a:p>
        </p:txBody>
      </p:sp>
      <p:sp>
        <p:nvSpPr>
          <p:cNvPr id="13" name="TextBox 12"/>
          <p:cNvSpPr txBox="1"/>
          <p:nvPr/>
        </p:nvSpPr>
        <p:spPr>
          <a:xfrm>
            <a:off x="795528" y="3273552"/>
            <a:ext cx="4983480" cy="274320"/>
          </a:xfrm>
          <a:prstGeom prst="rect">
            <a:avLst/>
          </a:prstGeom>
          <a:noFill/>
        </p:spPr>
        <p:txBody>
          <a:bodyPr wrap="square" lIns="0" rIns="0" tIns="0" bIns="0">
            <a:spAutoFit/>
          </a:bodyPr>
          <a:lstStyle/>
          <a:p>
            <a:pPr>
              <a:spcAft>
                <a:spcPts val="500"/>
              </a:spcAft>
              <a:defRPr sz="1400" b="0">
                <a:solidFill>
                  <a:srgbClr val="5C5A55"/>
                </a:solidFill>
                <a:latin typeface="Lato"/>
              </a:defRPr>
            </a:pPr>
            <a:r>
              <a:t>NPT state and sampling window</a:t>
            </a:r>
          </a:p>
        </p:txBody>
      </p:sp>
      <p:sp>
        <p:nvSpPr>
          <p:cNvPr id="14" name="Rounded Rectangle 13"/>
          <p:cNvSpPr/>
          <p:nvPr/>
        </p:nvSpPr>
        <p:spPr>
          <a:xfrm>
            <a:off x="6199632" y="2176272"/>
            <a:ext cx="5394960" cy="1508760"/>
          </a:xfrm>
          <a:prstGeom prst="roundRect">
            <a:avLst>
              <a:gd name="adj" fmla="val 8000"/>
            </a:avLst>
          </a:prstGeom>
          <a:solidFill>
            <a:srgbClr val="F3F0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6400800" y="2295144"/>
            <a:ext cx="4983480" cy="329184"/>
          </a:xfrm>
          <a:prstGeom prst="rect">
            <a:avLst/>
          </a:prstGeom>
          <a:noFill/>
        </p:spPr>
        <p:txBody>
          <a:bodyPr wrap="square" lIns="0" rIns="0" tIns="0" bIns="0">
            <a:spAutoFit/>
          </a:bodyPr>
          <a:lstStyle/>
          <a:p>
            <a:pPr>
              <a:spcAft>
                <a:spcPts val="500"/>
              </a:spcAft>
              <a:defRPr sz="2000" b="1">
                <a:solidFill>
                  <a:srgbClr val="166D66"/>
                </a:solidFill>
                <a:latin typeface="Lato"/>
              </a:defRPr>
            </a:pPr>
            <a:r>
              <a:t>Structure</a:t>
            </a:r>
          </a:p>
        </p:txBody>
      </p:sp>
      <p:sp>
        <p:nvSpPr>
          <p:cNvPr id="16" name="TextBox 15"/>
          <p:cNvSpPr txBox="1"/>
          <p:nvPr/>
        </p:nvSpPr>
        <p:spPr>
          <a:xfrm>
            <a:off x="6400800" y="2752344"/>
            <a:ext cx="4983480" cy="384048"/>
          </a:xfrm>
          <a:prstGeom prst="rect">
            <a:avLst/>
          </a:prstGeom>
          <a:noFill/>
        </p:spPr>
        <p:txBody>
          <a:bodyPr wrap="square" lIns="0" rIns="0" tIns="0" bIns="0">
            <a:spAutoFit/>
          </a:bodyPr>
          <a:lstStyle/>
          <a:p>
            <a:pPr>
              <a:spcAft>
                <a:spcPts val="500"/>
              </a:spcAft>
              <a:defRPr sz="2500" b="0">
                <a:solidFill>
                  <a:srgbClr val="1B1B1A"/>
                </a:solidFill>
                <a:latin typeface="Lato"/>
              </a:defRPr>
            </a:pPr>
            <a:r>
              <a:t>g(r), coordination, lattice spacing</a:t>
            </a:r>
          </a:p>
        </p:txBody>
      </p:sp>
      <p:sp>
        <p:nvSpPr>
          <p:cNvPr id="17" name="TextBox 16"/>
          <p:cNvSpPr txBox="1"/>
          <p:nvPr/>
        </p:nvSpPr>
        <p:spPr>
          <a:xfrm>
            <a:off x="6400800" y="3273552"/>
            <a:ext cx="4983480" cy="274320"/>
          </a:xfrm>
          <a:prstGeom prst="rect">
            <a:avLst/>
          </a:prstGeom>
          <a:noFill/>
        </p:spPr>
        <p:txBody>
          <a:bodyPr wrap="square" lIns="0" rIns="0" tIns="0" bIns="0">
            <a:spAutoFit/>
          </a:bodyPr>
          <a:lstStyle/>
          <a:p>
            <a:pPr>
              <a:spcAft>
                <a:spcPts val="500"/>
              </a:spcAft>
              <a:defRPr sz="1400" b="0">
                <a:solidFill>
                  <a:srgbClr val="5C5A55"/>
                </a:solidFill>
                <a:latin typeface="Lato"/>
              </a:defRPr>
            </a:pPr>
            <a:r>
              <a:t>normalization and phase definition</a:t>
            </a:r>
          </a:p>
        </p:txBody>
      </p:sp>
      <p:sp>
        <p:nvSpPr>
          <p:cNvPr id="18" name="Rounded Rectangle 17"/>
          <p:cNvSpPr/>
          <p:nvPr/>
        </p:nvSpPr>
        <p:spPr>
          <a:xfrm>
            <a:off x="594360" y="3867912"/>
            <a:ext cx="5394960" cy="1508760"/>
          </a:xfrm>
          <a:prstGeom prst="roundRect">
            <a:avLst>
              <a:gd name="adj" fmla="val 8000"/>
            </a:avLst>
          </a:prstGeom>
          <a:solidFill>
            <a:srgbClr val="F3F0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795528" y="3986784"/>
            <a:ext cx="4983480" cy="329184"/>
          </a:xfrm>
          <a:prstGeom prst="rect">
            <a:avLst/>
          </a:prstGeom>
          <a:noFill/>
        </p:spPr>
        <p:txBody>
          <a:bodyPr wrap="square" lIns="0" rIns="0" tIns="0" bIns="0">
            <a:spAutoFit/>
          </a:bodyPr>
          <a:lstStyle/>
          <a:p>
            <a:pPr>
              <a:spcAft>
                <a:spcPts val="500"/>
              </a:spcAft>
              <a:defRPr sz="2000" b="1">
                <a:solidFill>
                  <a:srgbClr val="166D66"/>
                </a:solidFill>
                <a:latin typeface="Lato"/>
              </a:defRPr>
            </a:pPr>
            <a:r>
              <a:t>Mechanical response</a:t>
            </a:r>
          </a:p>
        </p:txBody>
      </p:sp>
      <p:sp>
        <p:nvSpPr>
          <p:cNvPr id="20" name="TextBox 19"/>
          <p:cNvSpPr txBox="1"/>
          <p:nvPr/>
        </p:nvSpPr>
        <p:spPr>
          <a:xfrm>
            <a:off x="795528" y="4443984"/>
            <a:ext cx="4983480" cy="384048"/>
          </a:xfrm>
          <a:prstGeom prst="rect">
            <a:avLst/>
          </a:prstGeom>
          <a:noFill/>
        </p:spPr>
        <p:txBody>
          <a:bodyPr wrap="square" lIns="0" rIns="0" tIns="0" bIns="0">
            <a:spAutoFit/>
          </a:bodyPr>
          <a:lstStyle/>
          <a:p>
            <a:pPr>
              <a:spcAft>
                <a:spcPts val="500"/>
              </a:spcAft>
              <a:defRPr sz="2500" b="0">
                <a:solidFill>
                  <a:srgbClr val="1B1B1A"/>
                </a:solidFill>
                <a:latin typeface="Lato"/>
              </a:defRPr>
            </a:pPr>
            <a:r>
              <a:t>K = −V(∂P/∂V)T</a:t>
            </a:r>
          </a:p>
        </p:txBody>
      </p:sp>
      <p:sp>
        <p:nvSpPr>
          <p:cNvPr id="21" name="TextBox 20"/>
          <p:cNvSpPr txBox="1"/>
          <p:nvPr/>
        </p:nvSpPr>
        <p:spPr>
          <a:xfrm>
            <a:off x="795528" y="4965192"/>
            <a:ext cx="4983480" cy="274320"/>
          </a:xfrm>
          <a:prstGeom prst="rect">
            <a:avLst/>
          </a:prstGeom>
          <a:noFill/>
        </p:spPr>
        <p:txBody>
          <a:bodyPr wrap="square" lIns="0" rIns="0" tIns="0" bIns="0">
            <a:spAutoFit/>
          </a:bodyPr>
          <a:lstStyle/>
          <a:p>
            <a:pPr>
              <a:spcAft>
                <a:spcPts val="500"/>
              </a:spcAft>
              <a:defRPr sz="1400" b="0">
                <a:solidFill>
                  <a:srgbClr val="5C5A55"/>
                </a:solidFill>
                <a:latin typeface="Lato"/>
              </a:defRPr>
            </a:pPr>
            <a:r>
              <a:t>isothermal / adiabatic distinction</a:t>
            </a:r>
          </a:p>
        </p:txBody>
      </p:sp>
      <p:sp>
        <p:nvSpPr>
          <p:cNvPr id="22" name="Rounded Rectangle 21"/>
          <p:cNvSpPr/>
          <p:nvPr/>
        </p:nvSpPr>
        <p:spPr>
          <a:xfrm>
            <a:off x="6199632" y="3867912"/>
            <a:ext cx="5394960" cy="1508760"/>
          </a:xfrm>
          <a:prstGeom prst="roundRect">
            <a:avLst>
              <a:gd name="adj" fmla="val 8000"/>
            </a:avLst>
          </a:prstGeom>
          <a:solidFill>
            <a:srgbClr val="F3F0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6400800" y="3986784"/>
            <a:ext cx="4983480" cy="329184"/>
          </a:xfrm>
          <a:prstGeom prst="rect">
            <a:avLst/>
          </a:prstGeom>
          <a:noFill/>
        </p:spPr>
        <p:txBody>
          <a:bodyPr wrap="square" lIns="0" rIns="0" tIns="0" bIns="0">
            <a:spAutoFit/>
          </a:bodyPr>
          <a:lstStyle/>
          <a:p>
            <a:pPr>
              <a:spcAft>
                <a:spcPts val="500"/>
              </a:spcAft>
              <a:defRPr sz="2000" b="1">
                <a:solidFill>
                  <a:srgbClr val="166D66"/>
                </a:solidFill>
                <a:latin typeface="Lato"/>
              </a:defRPr>
            </a:pPr>
            <a:r>
              <a:t>Transport</a:t>
            </a:r>
          </a:p>
        </p:txBody>
      </p:sp>
      <p:sp>
        <p:nvSpPr>
          <p:cNvPr id="24" name="TextBox 23"/>
          <p:cNvSpPr txBox="1"/>
          <p:nvPr/>
        </p:nvSpPr>
        <p:spPr>
          <a:xfrm>
            <a:off x="6400800" y="4443984"/>
            <a:ext cx="4983480" cy="384048"/>
          </a:xfrm>
          <a:prstGeom prst="rect">
            <a:avLst/>
          </a:prstGeom>
          <a:noFill/>
        </p:spPr>
        <p:txBody>
          <a:bodyPr wrap="square" lIns="0" rIns="0" tIns="0" bIns="0">
            <a:spAutoFit/>
          </a:bodyPr>
          <a:lstStyle/>
          <a:p>
            <a:pPr>
              <a:spcAft>
                <a:spcPts val="500"/>
              </a:spcAft>
              <a:defRPr sz="2500" b="0">
                <a:solidFill>
                  <a:srgbClr val="1B1B1A"/>
                </a:solidFill>
                <a:latin typeface="Lato"/>
              </a:defRPr>
            </a:pPr>
            <a:r>
              <a:t>D = lim MSD(t)/(6t)</a:t>
            </a:r>
          </a:p>
        </p:txBody>
      </p:sp>
      <p:sp>
        <p:nvSpPr>
          <p:cNvPr id="25" name="TextBox 24"/>
          <p:cNvSpPr txBox="1"/>
          <p:nvPr/>
        </p:nvSpPr>
        <p:spPr>
          <a:xfrm>
            <a:off x="6400800" y="4965192"/>
            <a:ext cx="4983480" cy="274320"/>
          </a:xfrm>
          <a:prstGeom prst="rect">
            <a:avLst/>
          </a:prstGeom>
          <a:noFill/>
        </p:spPr>
        <p:txBody>
          <a:bodyPr wrap="square" lIns="0" rIns="0" tIns="0" bIns="0">
            <a:spAutoFit/>
          </a:bodyPr>
          <a:lstStyle/>
          <a:p>
            <a:pPr>
              <a:spcAft>
                <a:spcPts val="500"/>
              </a:spcAft>
              <a:defRPr sz="1400" b="0">
                <a:solidFill>
                  <a:srgbClr val="5C5A55"/>
                </a:solidFill>
                <a:latin typeface="Lato"/>
              </a:defRPr>
            </a:pPr>
            <a:r>
              <a:t>diffusive regime and finite-size effects</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FBFAF7"/>
        </a:solidFill>
        <a:effectLst/>
      </p:bgPr>
    </p:bg>
    <p:spTree>
      <p:nvGrpSpPr>
        <p:cNvPr id="1" name=""/>
        <p:cNvGrpSpPr/>
        <p:nvPr/>
      </p:nvGrpSpPr>
      <p:grpSpPr/>
      <p:sp>
        <p:nvSpPr>
          <p:cNvPr id="2" name="TextBox 1"/>
          <p:cNvSpPr txBox="1"/>
          <p:nvPr/>
        </p:nvSpPr>
        <p:spPr>
          <a:xfrm>
            <a:off x="594360" y="256032"/>
            <a:ext cx="4572000" cy="182880"/>
          </a:xfrm>
          <a:prstGeom prst="rect">
            <a:avLst/>
          </a:prstGeom>
          <a:noFill/>
        </p:spPr>
        <p:txBody>
          <a:bodyPr wrap="square" lIns="0" rIns="0" tIns="0" bIns="0">
            <a:spAutoFit/>
          </a:bodyPr>
          <a:lstStyle/>
          <a:p>
            <a:pPr>
              <a:spcAft>
                <a:spcPts val="500"/>
              </a:spcAft>
              <a:defRPr sz="1000" b="1">
                <a:solidFill>
                  <a:srgbClr val="5C5A55"/>
                </a:solidFill>
                <a:latin typeface="Lato"/>
              </a:defRPr>
            </a:pPr>
            <a:r>
              <a:t>INTERFACE FORCE FIELD</a:t>
            </a:r>
          </a:p>
        </p:txBody>
      </p:sp>
      <p:sp>
        <p:nvSpPr>
          <p:cNvPr id="3" name="TextBox 2"/>
          <p:cNvSpPr txBox="1"/>
          <p:nvPr/>
        </p:nvSpPr>
        <p:spPr>
          <a:xfrm>
            <a:off x="7315200" y="256032"/>
            <a:ext cx="4251960" cy="219456"/>
          </a:xfrm>
          <a:prstGeom prst="rect">
            <a:avLst/>
          </a:prstGeom>
          <a:noFill/>
        </p:spPr>
        <p:txBody>
          <a:bodyPr wrap="square" lIns="0" rIns="0" tIns="0" bIns="0">
            <a:spAutoFit/>
          </a:bodyPr>
          <a:lstStyle/>
          <a:p>
            <a:pPr algn="r">
              <a:spcAft>
                <a:spcPts val="500"/>
              </a:spcAft>
              <a:defRPr sz="1000" b="0">
                <a:solidFill>
                  <a:srgbClr val="166D66"/>
                </a:solidFill>
                <a:latin typeface="Lato"/>
              </a:defRPr>
            </a:pPr>
            <a:r>
              <a:t>03 · EXPERIMENT &amp; EVIDENCE</a:t>
            </a:r>
          </a:p>
        </p:txBody>
      </p:sp>
      <p:sp>
        <p:nvSpPr>
          <p:cNvPr id="4" name="TextBox 3"/>
          <p:cNvSpPr txBox="1"/>
          <p:nvPr/>
        </p:nvSpPr>
        <p:spPr>
          <a:xfrm>
            <a:off x="594360" y="749808"/>
            <a:ext cx="10972800" cy="685800"/>
          </a:xfrm>
          <a:prstGeom prst="rect">
            <a:avLst/>
          </a:prstGeom>
          <a:noFill/>
        </p:spPr>
        <p:txBody>
          <a:bodyPr wrap="square" lIns="0" rIns="0" tIns="0" bIns="0">
            <a:spAutoFit/>
          </a:bodyPr>
          <a:lstStyle/>
          <a:p>
            <a:pPr>
              <a:spcAft>
                <a:spcPts val="500"/>
              </a:spcAft>
              <a:defRPr sz="3200" b="1">
                <a:solidFill>
                  <a:srgbClr val="1B1B1A"/>
                </a:solidFill>
                <a:latin typeface="Lato"/>
              </a:defRPr>
            </a:pPr>
            <a:r>
              <a:t>Cleave, then normalize the energy</a:t>
            </a:r>
          </a:p>
        </p:txBody>
      </p:sp>
      <p:sp>
        <p:nvSpPr>
          <p:cNvPr id="5" name="TextBox 4"/>
          <p:cNvSpPr txBox="1"/>
          <p:nvPr/>
        </p:nvSpPr>
        <p:spPr>
          <a:xfrm>
            <a:off x="594360" y="1463040"/>
            <a:ext cx="10972800" cy="557784"/>
          </a:xfrm>
          <a:prstGeom prst="rect">
            <a:avLst/>
          </a:prstGeom>
          <a:noFill/>
        </p:spPr>
        <p:txBody>
          <a:bodyPr wrap="square" lIns="0" rIns="0" tIns="0" bIns="0">
            <a:spAutoFit/>
          </a:bodyPr>
          <a:lstStyle/>
          <a:p>
            <a:pPr>
              <a:spcAft>
                <a:spcPts val="500"/>
              </a:spcAft>
              <a:defRPr sz="1900" b="0">
                <a:solidFill>
                  <a:srgbClr val="5C5A55"/>
                </a:solidFill>
                <a:latin typeface="Lato"/>
              </a:defRPr>
            </a:pPr>
            <a:r>
              <a:t>Two equivalent new surfaces introduce a factor of two.</a:t>
            </a:r>
          </a:p>
        </p:txBody>
      </p:sp>
      <p:cxnSp>
        <p:nvCxnSpPr>
          <p:cNvPr id="6" name="Connector 5"/>
          <p:cNvCxnSpPr/>
          <p:nvPr/>
        </p:nvCxnSpPr>
        <p:spPr>
          <a:xfrm>
            <a:off x="594360" y="6336792"/>
            <a:ext cx="11000232" cy="0"/>
          </a:xfrm>
          <a:prstGeom prst="line">
            <a:avLst/>
          </a:prstGeom>
          <a:ln w="8890">
            <a:solidFill>
              <a:srgbClr val="B9B3A5"/>
            </a:solidFill>
          </a:ln>
        </p:spPr>
        <p:style>
          <a:lnRef idx="2">
            <a:schemeClr val="accent1"/>
          </a:lnRef>
          <a:fillRef idx="0">
            <a:schemeClr val="accent1"/>
          </a:fillRef>
          <a:effectRef idx="1">
            <a:schemeClr val="accent1"/>
          </a:effectRef>
          <a:fontRef idx="minor">
            <a:schemeClr val="tx1"/>
          </a:fontRef>
        </p:style>
      </p:cxnSp>
      <p:sp>
        <p:nvSpPr>
          <p:cNvPr id="7" name="Rectangle 6"/>
          <p:cNvSpPr/>
          <p:nvPr/>
        </p:nvSpPr>
        <p:spPr>
          <a:xfrm>
            <a:off x="594360" y="6336792"/>
            <a:ext cx="5028677" cy="22860"/>
          </a:xfrm>
          <a:prstGeom prst="rect">
            <a:avLst/>
          </a:prstGeom>
          <a:solidFill>
            <a:srgbClr val="166D6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94360" y="6446520"/>
            <a:ext cx="9144000" cy="182880"/>
          </a:xfrm>
          <a:prstGeom prst="rect">
            <a:avLst/>
          </a:prstGeom>
          <a:noFill/>
        </p:spPr>
        <p:txBody>
          <a:bodyPr wrap="square" lIns="0" rIns="0" tIns="0" bIns="0">
            <a:spAutoFit/>
          </a:bodyPr>
          <a:lstStyle/>
          <a:p>
            <a:pPr>
              <a:spcAft>
                <a:spcPts val="500"/>
              </a:spcAft>
              <a:defRPr sz="1000" b="0">
                <a:solidFill>
                  <a:srgbClr val="5C5A55"/>
                </a:solidFill>
                <a:latin typeface="Lato"/>
              </a:defRPr>
            </a:pPr>
            <a:r>
              <a:t>K21</a:t>
            </a:r>
          </a:p>
        </p:txBody>
      </p:sp>
      <p:sp>
        <p:nvSpPr>
          <p:cNvPr id="9" name="TextBox 8"/>
          <p:cNvSpPr txBox="1"/>
          <p:nvPr/>
        </p:nvSpPr>
        <p:spPr>
          <a:xfrm>
            <a:off x="10607040" y="6419088"/>
            <a:ext cx="960120" cy="274320"/>
          </a:xfrm>
          <a:prstGeom prst="rect">
            <a:avLst/>
          </a:prstGeom>
          <a:noFill/>
        </p:spPr>
        <p:txBody>
          <a:bodyPr wrap="square" lIns="0" rIns="0" tIns="0" bIns="0">
            <a:spAutoFit/>
          </a:bodyPr>
          <a:lstStyle/>
          <a:p>
            <a:pPr algn="r">
              <a:spcAft>
                <a:spcPts val="500"/>
              </a:spcAft>
              <a:defRPr sz="1100" b="0">
                <a:solidFill>
                  <a:srgbClr val="5C5A55"/>
                </a:solidFill>
                <a:latin typeface="Lato"/>
              </a:defRPr>
            </a:pPr>
            <a:r>
              <a:t>16 / 35</a:t>
            </a:r>
          </a:p>
        </p:txBody>
      </p:sp>
      <p:sp>
        <p:nvSpPr>
          <p:cNvPr id="10" name="TextBox 9"/>
          <p:cNvSpPr txBox="1"/>
          <p:nvPr/>
        </p:nvSpPr>
        <p:spPr>
          <a:xfrm>
            <a:off x="594360" y="5925312"/>
            <a:ext cx="10972800" cy="310896"/>
          </a:xfrm>
          <a:prstGeom prst="rect">
            <a:avLst/>
          </a:prstGeom>
          <a:noFill/>
        </p:spPr>
        <p:txBody>
          <a:bodyPr wrap="square" lIns="0" rIns="0" tIns="0" bIns="0">
            <a:spAutoFit/>
          </a:bodyPr>
          <a:lstStyle/>
          <a:p>
            <a:pPr>
              <a:spcAft>
                <a:spcPts val="500"/>
              </a:spcAft>
              <a:defRPr sz="1000" b="1">
                <a:solidFill>
                  <a:srgbClr val="80530C"/>
                </a:solidFill>
                <a:latin typeface="Lato"/>
              </a:defRPr>
            </a:pPr>
            <a:r>
              <a:t>K21 SI S3–S4 · CLEAVAGE AT 298.15 K</a:t>
            </a:r>
          </a:p>
        </p:txBody>
      </p:sp>
      <p:pic>
        <p:nvPicPr>
          <p:cNvPr id="11" name="Picture 10" descr="rh111-slab.png"/>
          <p:cNvPicPr>
            <a:picLocks noChangeAspect="1"/>
          </p:cNvPicPr>
          <p:nvPr/>
        </p:nvPicPr>
        <p:blipFill>
          <a:blip r:embed="rId2"/>
          <a:stretch>
            <a:fillRect/>
          </a:stretch>
        </p:blipFill>
        <p:spPr>
          <a:xfrm>
            <a:off x="6561473" y="2084831"/>
            <a:ext cx="4140925" cy="2898648"/>
          </a:xfrm>
          <a:prstGeom prst="rect">
            <a:avLst/>
          </a:prstGeom>
        </p:spPr>
      </p:pic>
      <p:sp>
        <p:nvSpPr>
          <p:cNvPr id="12" name="TextBox 11"/>
          <p:cNvSpPr txBox="1"/>
          <p:nvPr/>
        </p:nvSpPr>
        <p:spPr>
          <a:xfrm>
            <a:off x="6254496" y="5020056"/>
            <a:ext cx="4663440" cy="457200"/>
          </a:xfrm>
          <a:prstGeom prst="rect">
            <a:avLst/>
          </a:prstGeom>
          <a:noFill/>
        </p:spPr>
        <p:txBody>
          <a:bodyPr wrap="square" lIns="0" rIns="0" tIns="0" bIns="0">
            <a:spAutoFit/>
          </a:bodyPr>
          <a:lstStyle/>
          <a:p>
            <a:pPr>
              <a:spcAft>
                <a:spcPts val="500"/>
              </a:spcAft>
              <a:defRPr sz="3100" b="1">
                <a:solidFill>
                  <a:srgbClr val="166D66"/>
                </a:solidFill>
                <a:latin typeface="Lato"/>
              </a:defRPr>
            </a:pPr>
            <a:r>
              <a:t>γ ≈ ΔE / 2A</a:t>
            </a:r>
          </a:p>
        </p:txBody>
      </p:sp>
      <p:sp>
        <p:nvSpPr>
          <p:cNvPr id="13" name="Rectangle 12"/>
          <p:cNvSpPr/>
          <p:nvPr/>
        </p:nvSpPr>
        <p:spPr>
          <a:xfrm>
            <a:off x="594360" y="2423160"/>
            <a:ext cx="54864" cy="274320"/>
          </a:xfrm>
          <a:prstGeom prst="rect">
            <a:avLst/>
          </a:prstGeom>
          <a:solidFill>
            <a:srgbClr val="166D6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804672" y="2350008"/>
            <a:ext cx="4617720" cy="841248"/>
          </a:xfrm>
          <a:prstGeom prst="rect">
            <a:avLst/>
          </a:prstGeom>
          <a:noFill/>
        </p:spPr>
        <p:txBody>
          <a:bodyPr wrap="square" lIns="0" rIns="0" tIns="0" bIns="0">
            <a:spAutoFit/>
          </a:bodyPr>
          <a:lstStyle/>
          <a:p>
            <a:pPr>
              <a:spcAft>
                <a:spcPts val="500"/>
              </a:spcAft>
              <a:defRPr sz="2000" b="0">
                <a:solidFill>
                  <a:srgbClr val="1B1B1A"/>
                </a:solidFill>
                <a:latin typeface="Lato"/>
              </a:defRPr>
            </a:pPr>
            <a:r>
              <a:t>γ ≈ (Ecleaved − Eunified)/(2A).</a:t>
            </a:r>
          </a:p>
        </p:txBody>
      </p:sp>
      <p:sp>
        <p:nvSpPr>
          <p:cNvPr id="15" name="Rectangle 14"/>
          <p:cNvSpPr/>
          <p:nvPr/>
        </p:nvSpPr>
        <p:spPr>
          <a:xfrm>
            <a:off x="594360" y="3401568"/>
            <a:ext cx="54864" cy="274320"/>
          </a:xfrm>
          <a:prstGeom prst="rect">
            <a:avLst/>
          </a:prstGeom>
          <a:solidFill>
            <a:srgbClr val="166D6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04672" y="3328415"/>
            <a:ext cx="4617720" cy="841248"/>
          </a:xfrm>
          <a:prstGeom prst="rect">
            <a:avLst/>
          </a:prstGeom>
          <a:noFill/>
        </p:spPr>
        <p:txBody>
          <a:bodyPr wrap="square" lIns="0" rIns="0" tIns="0" bIns="0">
            <a:spAutoFit/>
          </a:bodyPr>
          <a:lstStyle/>
          <a:p>
            <a:pPr>
              <a:spcAft>
                <a:spcPts val="500"/>
              </a:spcAft>
              <a:defRPr sz="2000" b="0">
                <a:solidFill>
                  <a:srgbClr val="1B1B1A"/>
                </a:solidFill>
                <a:latin typeface="Lato"/>
              </a:defRPr>
            </a:pPr>
            <a:r>
              <a:t>Compare systems with consistent atom counts and cell geometry.</a:t>
            </a:r>
          </a:p>
        </p:txBody>
      </p:sp>
      <p:sp>
        <p:nvSpPr>
          <p:cNvPr id="17" name="Rectangle 16"/>
          <p:cNvSpPr/>
          <p:nvPr/>
        </p:nvSpPr>
        <p:spPr>
          <a:xfrm>
            <a:off x="594360" y="4379976"/>
            <a:ext cx="54864" cy="274320"/>
          </a:xfrm>
          <a:prstGeom prst="rect">
            <a:avLst/>
          </a:prstGeom>
          <a:solidFill>
            <a:srgbClr val="166D6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804672" y="4306824"/>
            <a:ext cx="4617720" cy="841248"/>
          </a:xfrm>
          <a:prstGeom prst="rect">
            <a:avLst/>
          </a:prstGeom>
          <a:noFill/>
        </p:spPr>
        <p:txBody>
          <a:bodyPr wrap="square" lIns="0" rIns="0" tIns="0" bIns="0">
            <a:spAutoFit/>
          </a:bodyPr>
          <a:lstStyle/>
          <a:p>
            <a:pPr>
              <a:spcAft>
                <a:spcPts val="500"/>
              </a:spcAft>
              <a:defRPr sz="2000" b="0">
                <a:solidFill>
                  <a:srgbClr val="1B1B1A"/>
                </a:solidFill>
                <a:latin typeface="Lato"/>
              </a:defRPr>
            </a:pPr>
            <a:r>
              <a:t>This energy estimator approximates free energy only under stated assumptions.</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bg>
      <p:bgPr>
        <a:solidFill>
          <a:srgbClr val="FBFAF7"/>
        </a:solidFill>
        <a:effectLst/>
      </p:bgPr>
    </p:bg>
    <p:spTree>
      <p:nvGrpSpPr>
        <p:cNvPr id="1" name=""/>
        <p:cNvGrpSpPr/>
        <p:nvPr/>
      </p:nvGrpSpPr>
      <p:grpSpPr/>
      <p:sp>
        <p:nvSpPr>
          <p:cNvPr id="2" name="TextBox 1"/>
          <p:cNvSpPr txBox="1"/>
          <p:nvPr/>
        </p:nvSpPr>
        <p:spPr>
          <a:xfrm>
            <a:off x="594360" y="256032"/>
            <a:ext cx="4572000" cy="182880"/>
          </a:xfrm>
          <a:prstGeom prst="rect">
            <a:avLst/>
          </a:prstGeom>
          <a:noFill/>
        </p:spPr>
        <p:txBody>
          <a:bodyPr wrap="square" lIns="0" rIns="0" tIns="0" bIns="0">
            <a:spAutoFit/>
          </a:bodyPr>
          <a:lstStyle/>
          <a:p>
            <a:pPr>
              <a:spcAft>
                <a:spcPts val="500"/>
              </a:spcAft>
              <a:defRPr sz="1000" b="1">
                <a:solidFill>
                  <a:srgbClr val="5C5A55"/>
                </a:solidFill>
                <a:latin typeface="Lato"/>
              </a:defRPr>
            </a:pPr>
            <a:r>
              <a:t>INTERFACE FORCE FIELD</a:t>
            </a:r>
          </a:p>
        </p:txBody>
      </p:sp>
      <p:sp>
        <p:nvSpPr>
          <p:cNvPr id="3" name="TextBox 2"/>
          <p:cNvSpPr txBox="1"/>
          <p:nvPr/>
        </p:nvSpPr>
        <p:spPr>
          <a:xfrm>
            <a:off x="7315200" y="256032"/>
            <a:ext cx="4251960" cy="219456"/>
          </a:xfrm>
          <a:prstGeom prst="rect">
            <a:avLst/>
          </a:prstGeom>
          <a:noFill/>
        </p:spPr>
        <p:txBody>
          <a:bodyPr wrap="square" lIns="0" rIns="0" tIns="0" bIns="0">
            <a:spAutoFit/>
          </a:bodyPr>
          <a:lstStyle/>
          <a:p>
            <a:pPr algn="r">
              <a:spcAft>
                <a:spcPts val="500"/>
              </a:spcAft>
              <a:defRPr sz="1000" b="0">
                <a:solidFill>
                  <a:srgbClr val="166D66"/>
                </a:solidFill>
                <a:latin typeface="Lato"/>
              </a:defRPr>
            </a:pPr>
            <a:r>
              <a:t>03 · EXPERIMENT &amp; EVIDENCE</a:t>
            </a:r>
          </a:p>
        </p:txBody>
      </p:sp>
      <p:sp>
        <p:nvSpPr>
          <p:cNvPr id="4" name="TextBox 3"/>
          <p:cNvSpPr txBox="1"/>
          <p:nvPr/>
        </p:nvSpPr>
        <p:spPr>
          <a:xfrm>
            <a:off x="594360" y="749808"/>
            <a:ext cx="10972800" cy="685800"/>
          </a:xfrm>
          <a:prstGeom prst="rect">
            <a:avLst/>
          </a:prstGeom>
          <a:noFill/>
        </p:spPr>
        <p:txBody>
          <a:bodyPr wrap="square" lIns="0" rIns="0" tIns="0" bIns="0">
            <a:spAutoFit/>
          </a:bodyPr>
          <a:lstStyle/>
          <a:p>
            <a:pPr>
              <a:spcAft>
                <a:spcPts val="500"/>
              </a:spcAft>
              <a:defRPr sz="3200" b="1">
                <a:solidFill>
                  <a:srgbClr val="1B1B1A"/>
                </a:solidFill>
                <a:latin typeface="Lato"/>
              </a:defRPr>
            </a:pPr>
            <a:r>
              <a:t>Match the experimental state</a:t>
            </a:r>
          </a:p>
        </p:txBody>
      </p:sp>
      <p:sp>
        <p:nvSpPr>
          <p:cNvPr id="5" name="TextBox 4"/>
          <p:cNvSpPr txBox="1"/>
          <p:nvPr/>
        </p:nvSpPr>
        <p:spPr>
          <a:xfrm>
            <a:off x="594360" y="1463040"/>
            <a:ext cx="10972800" cy="557784"/>
          </a:xfrm>
          <a:prstGeom prst="rect">
            <a:avLst/>
          </a:prstGeom>
          <a:noFill/>
        </p:spPr>
        <p:txBody>
          <a:bodyPr wrap="square" lIns="0" rIns="0" tIns="0" bIns="0">
            <a:spAutoFit/>
          </a:bodyPr>
          <a:lstStyle/>
          <a:p>
            <a:pPr>
              <a:spcAft>
                <a:spcPts val="500"/>
              </a:spcAft>
              <a:defRPr sz="1900" b="0">
                <a:solidFill>
                  <a:srgbClr val="5C5A55"/>
                </a:solidFill>
                <a:latin typeface="Lato"/>
              </a:defRPr>
            </a:pPr>
            <a:r>
              <a:t>A comparison is meaningful only when definitions align.</a:t>
            </a:r>
          </a:p>
        </p:txBody>
      </p:sp>
      <p:cxnSp>
        <p:nvCxnSpPr>
          <p:cNvPr id="6" name="Connector 5"/>
          <p:cNvCxnSpPr/>
          <p:nvPr/>
        </p:nvCxnSpPr>
        <p:spPr>
          <a:xfrm>
            <a:off x="594360" y="6336792"/>
            <a:ext cx="11000232" cy="0"/>
          </a:xfrm>
          <a:prstGeom prst="line">
            <a:avLst/>
          </a:prstGeom>
          <a:ln w="8890">
            <a:solidFill>
              <a:srgbClr val="B9B3A5"/>
            </a:solidFill>
          </a:ln>
        </p:spPr>
        <p:style>
          <a:lnRef idx="2">
            <a:schemeClr val="accent1"/>
          </a:lnRef>
          <a:fillRef idx="0">
            <a:schemeClr val="accent1"/>
          </a:fillRef>
          <a:effectRef idx="1">
            <a:schemeClr val="accent1"/>
          </a:effectRef>
          <a:fontRef idx="minor">
            <a:schemeClr val="tx1"/>
          </a:fontRef>
        </p:style>
      </p:cxnSp>
      <p:sp>
        <p:nvSpPr>
          <p:cNvPr id="7" name="Rectangle 6"/>
          <p:cNvSpPr/>
          <p:nvPr/>
        </p:nvSpPr>
        <p:spPr>
          <a:xfrm>
            <a:off x="594360" y="6336792"/>
            <a:ext cx="5342969" cy="22860"/>
          </a:xfrm>
          <a:prstGeom prst="rect">
            <a:avLst/>
          </a:prstGeom>
          <a:solidFill>
            <a:srgbClr val="166D6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94360" y="6446520"/>
            <a:ext cx="9144000" cy="182880"/>
          </a:xfrm>
          <a:prstGeom prst="rect">
            <a:avLst/>
          </a:prstGeom>
          <a:noFill/>
        </p:spPr>
        <p:txBody>
          <a:bodyPr wrap="square" lIns="0" rIns="0" tIns="0" bIns="0">
            <a:spAutoFit/>
          </a:bodyPr>
          <a:lstStyle/>
          <a:p>
            <a:pPr>
              <a:spcAft>
                <a:spcPts val="500"/>
              </a:spcAft>
              <a:defRPr sz="1000" b="0">
                <a:solidFill>
                  <a:srgbClr val="5C5A55"/>
                </a:solidFill>
                <a:latin typeface="Lato"/>
              </a:defRPr>
            </a:pPr>
            <a:r>
              <a:t>K21 · AGENT</a:t>
            </a:r>
          </a:p>
        </p:txBody>
      </p:sp>
      <p:sp>
        <p:nvSpPr>
          <p:cNvPr id="9" name="TextBox 8"/>
          <p:cNvSpPr txBox="1"/>
          <p:nvPr/>
        </p:nvSpPr>
        <p:spPr>
          <a:xfrm>
            <a:off x="10607040" y="6419088"/>
            <a:ext cx="960120" cy="274320"/>
          </a:xfrm>
          <a:prstGeom prst="rect">
            <a:avLst/>
          </a:prstGeom>
          <a:noFill/>
        </p:spPr>
        <p:txBody>
          <a:bodyPr wrap="square" lIns="0" rIns="0" tIns="0" bIns="0">
            <a:spAutoFit/>
          </a:bodyPr>
          <a:lstStyle/>
          <a:p>
            <a:pPr algn="r">
              <a:spcAft>
                <a:spcPts val="500"/>
              </a:spcAft>
              <a:defRPr sz="1100" b="0">
                <a:solidFill>
                  <a:srgbClr val="5C5A55"/>
                </a:solidFill>
                <a:latin typeface="Lato"/>
              </a:defRPr>
            </a:pPr>
            <a:r>
              <a:t>17 / 35</a:t>
            </a:r>
          </a:p>
        </p:txBody>
      </p:sp>
      <p:sp>
        <p:nvSpPr>
          <p:cNvPr id="10" name="TextBox 9"/>
          <p:cNvSpPr txBox="1"/>
          <p:nvPr/>
        </p:nvSpPr>
        <p:spPr>
          <a:xfrm>
            <a:off x="594360" y="5925312"/>
            <a:ext cx="10972800" cy="310896"/>
          </a:xfrm>
          <a:prstGeom prst="rect">
            <a:avLst/>
          </a:prstGeom>
          <a:noFill/>
        </p:spPr>
        <p:txBody>
          <a:bodyPr wrap="square" lIns="0" rIns="0" tIns="0" bIns="0">
            <a:spAutoFit/>
          </a:bodyPr>
          <a:lstStyle/>
          <a:p>
            <a:pPr>
              <a:spcAft>
                <a:spcPts val="500"/>
              </a:spcAft>
              <a:defRPr sz="1000" b="1">
                <a:solidFill>
                  <a:srgbClr val="80530C"/>
                </a:solidFill>
                <a:latin typeface="Lato"/>
              </a:defRPr>
            </a:pPr>
            <a:r>
              <a:t>FITTED, MEASURED AND PREDICTED ARE DIFFERENT LABELS</a:t>
            </a:r>
          </a:p>
        </p:txBody>
      </p:sp>
      <p:sp>
        <p:nvSpPr>
          <p:cNvPr id="11" name="Rounded Rectangle 10"/>
          <p:cNvSpPr/>
          <p:nvPr/>
        </p:nvSpPr>
        <p:spPr>
          <a:xfrm>
            <a:off x="594360" y="2176272"/>
            <a:ext cx="5394960" cy="1499616"/>
          </a:xfrm>
          <a:prstGeom prst="roundRect">
            <a:avLst>
              <a:gd name="adj" fmla="val 8000"/>
            </a:avLst>
          </a:prstGeom>
          <a:solidFill>
            <a:srgbClr val="F3F0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04672" y="2377440"/>
            <a:ext cx="4974336" cy="438912"/>
          </a:xfrm>
          <a:prstGeom prst="rect">
            <a:avLst/>
          </a:prstGeom>
          <a:noFill/>
        </p:spPr>
        <p:txBody>
          <a:bodyPr wrap="square" lIns="0" rIns="0" tIns="0" bIns="0">
            <a:spAutoFit/>
          </a:bodyPr>
          <a:lstStyle/>
          <a:p>
            <a:pPr>
              <a:spcAft>
                <a:spcPts val="500"/>
              </a:spcAft>
              <a:defRPr sz="2400" b="1">
                <a:solidFill>
                  <a:srgbClr val="166D66"/>
                </a:solidFill>
                <a:latin typeface="Lato"/>
              </a:defRPr>
            </a:pPr>
            <a:r>
              <a:t>Material</a:t>
            </a:r>
          </a:p>
        </p:txBody>
      </p:sp>
      <p:sp>
        <p:nvSpPr>
          <p:cNvPr id="13" name="TextBox 12"/>
          <p:cNvSpPr txBox="1"/>
          <p:nvPr/>
        </p:nvSpPr>
        <p:spPr>
          <a:xfrm>
            <a:off x="804672" y="2935224"/>
            <a:ext cx="4974336" cy="548640"/>
          </a:xfrm>
          <a:prstGeom prst="rect">
            <a:avLst/>
          </a:prstGeom>
          <a:noFill/>
        </p:spPr>
        <p:txBody>
          <a:bodyPr wrap="square" lIns="0" rIns="0" tIns="0" bIns="0">
            <a:spAutoFit/>
          </a:bodyPr>
          <a:lstStyle/>
          <a:p>
            <a:pPr>
              <a:spcAft>
                <a:spcPts val="500"/>
              </a:spcAft>
              <a:defRPr sz="2000" b="0">
                <a:solidFill>
                  <a:srgbClr val="1B1B1A"/>
                </a:solidFill>
                <a:latin typeface="Lato"/>
              </a:defRPr>
            </a:pPr>
            <a:r>
              <a:t>composition · crystal phase · purity · surface</a:t>
            </a:r>
          </a:p>
        </p:txBody>
      </p:sp>
      <p:sp>
        <p:nvSpPr>
          <p:cNvPr id="14" name="Rounded Rectangle 13"/>
          <p:cNvSpPr/>
          <p:nvPr/>
        </p:nvSpPr>
        <p:spPr>
          <a:xfrm>
            <a:off x="6199632" y="2176272"/>
            <a:ext cx="5394960" cy="1499616"/>
          </a:xfrm>
          <a:prstGeom prst="roundRect">
            <a:avLst>
              <a:gd name="adj" fmla="val 8000"/>
            </a:avLst>
          </a:prstGeom>
          <a:solidFill>
            <a:srgbClr val="F3F0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6409944" y="2377440"/>
            <a:ext cx="4974336" cy="438912"/>
          </a:xfrm>
          <a:prstGeom prst="rect">
            <a:avLst/>
          </a:prstGeom>
          <a:noFill/>
        </p:spPr>
        <p:txBody>
          <a:bodyPr wrap="square" lIns="0" rIns="0" tIns="0" bIns="0">
            <a:spAutoFit/>
          </a:bodyPr>
          <a:lstStyle/>
          <a:p>
            <a:pPr>
              <a:spcAft>
                <a:spcPts val="500"/>
              </a:spcAft>
              <a:defRPr sz="2400" b="1">
                <a:solidFill>
                  <a:srgbClr val="315FA2"/>
                </a:solidFill>
                <a:latin typeface="Lato"/>
              </a:defRPr>
            </a:pPr>
            <a:r>
              <a:t>State</a:t>
            </a:r>
          </a:p>
        </p:txBody>
      </p:sp>
      <p:sp>
        <p:nvSpPr>
          <p:cNvPr id="16" name="TextBox 15"/>
          <p:cNvSpPr txBox="1"/>
          <p:nvPr/>
        </p:nvSpPr>
        <p:spPr>
          <a:xfrm>
            <a:off x="6409944" y="2935224"/>
            <a:ext cx="4974336" cy="548640"/>
          </a:xfrm>
          <a:prstGeom prst="rect">
            <a:avLst/>
          </a:prstGeom>
          <a:noFill/>
        </p:spPr>
        <p:txBody>
          <a:bodyPr wrap="square" lIns="0" rIns="0" tIns="0" bIns="0">
            <a:spAutoFit/>
          </a:bodyPr>
          <a:lstStyle/>
          <a:p>
            <a:pPr>
              <a:spcAft>
                <a:spcPts val="500"/>
              </a:spcAft>
              <a:defRPr sz="2000" b="0">
                <a:solidFill>
                  <a:srgbClr val="1B1B1A"/>
                </a:solidFill>
                <a:latin typeface="Lato"/>
              </a:defRPr>
            </a:pPr>
            <a:r>
              <a:t>temperature · pressure · environment</a:t>
            </a:r>
          </a:p>
        </p:txBody>
      </p:sp>
      <p:sp>
        <p:nvSpPr>
          <p:cNvPr id="17" name="Rounded Rectangle 16"/>
          <p:cNvSpPr/>
          <p:nvPr/>
        </p:nvSpPr>
        <p:spPr>
          <a:xfrm>
            <a:off x="594360" y="3840480"/>
            <a:ext cx="5394960" cy="1499616"/>
          </a:xfrm>
          <a:prstGeom prst="roundRect">
            <a:avLst>
              <a:gd name="adj" fmla="val 8000"/>
            </a:avLst>
          </a:prstGeom>
          <a:solidFill>
            <a:srgbClr val="F3F0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804672" y="4041648"/>
            <a:ext cx="4974336" cy="438912"/>
          </a:xfrm>
          <a:prstGeom prst="rect">
            <a:avLst/>
          </a:prstGeom>
          <a:noFill/>
        </p:spPr>
        <p:txBody>
          <a:bodyPr wrap="square" lIns="0" rIns="0" tIns="0" bIns="0">
            <a:spAutoFit/>
          </a:bodyPr>
          <a:lstStyle/>
          <a:p>
            <a:pPr>
              <a:spcAft>
                <a:spcPts val="500"/>
              </a:spcAft>
              <a:defRPr sz="2400" b="1">
                <a:solidFill>
                  <a:srgbClr val="80530C"/>
                </a:solidFill>
                <a:latin typeface="Lato"/>
              </a:defRPr>
            </a:pPr>
            <a:r>
              <a:t>Measurement</a:t>
            </a:r>
          </a:p>
        </p:txBody>
      </p:sp>
      <p:sp>
        <p:nvSpPr>
          <p:cNvPr id="19" name="TextBox 18"/>
          <p:cNvSpPr txBox="1"/>
          <p:nvPr/>
        </p:nvSpPr>
        <p:spPr>
          <a:xfrm>
            <a:off x="804672" y="4599432"/>
            <a:ext cx="4974336" cy="548640"/>
          </a:xfrm>
          <a:prstGeom prst="rect">
            <a:avLst/>
          </a:prstGeom>
          <a:noFill/>
        </p:spPr>
        <p:txBody>
          <a:bodyPr wrap="square" lIns="0" rIns="0" tIns="0" bIns="0">
            <a:spAutoFit/>
          </a:bodyPr>
          <a:lstStyle/>
          <a:p>
            <a:pPr>
              <a:spcAft>
                <a:spcPts val="500"/>
              </a:spcAft>
              <a:defRPr sz="2000" b="0">
                <a:solidFill>
                  <a:srgbClr val="1B1B1A"/>
                </a:solidFill>
                <a:latin typeface="Lato"/>
              </a:defRPr>
            </a:pPr>
            <a:r>
              <a:t>observable definition · protocol · uncertainty</a:t>
            </a:r>
          </a:p>
        </p:txBody>
      </p:sp>
      <p:sp>
        <p:nvSpPr>
          <p:cNvPr id="20" name="Rounded Rectangle 19"/>
          <p:cNvSpPr/>
          <p:nvPr/>
        </p:nvSpPr>
        <p:spPr>
          <a:xfrm>
            <a:off x="6199632" y="3840480"/>
            <a:ext cx="5394960" cy="1499616"/>
          </a:xfrm>
          <a:prstGeom prst="roundRect">
            <a:avLst>
              <a:gd name="adj" fmla="val 8000"/>
            </a:avLst>
          </a:prstGeom>
          <a:solidFill>
            <a:srgbClr val="F3F0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6409944" y="4041648"/>
            <a:ext cx="4974336" cy="438912"/>
          </a:xfrm>
          <a:prstGeom prst="rect">
            <a:avLst/>
          </a:prstGeom>
          <a:noFill/>
        </p:spPr>
        <p:txBody>
          <a:bodyPr wrap="square" lIns="0" rIns="0" tIns="0" bIns="0">
            <a:spAutoFit/>
          </a:bodyPr>
          <a:lstStyle/>
          <a:p>
            <a:pPr>
              <a:spcAft>
                <a:spcPts val="500"/>
              </a:spcAft>
              <a:defRPr sz="2400" b="1">
                <a:solidFill>
                  <a:srgbClr val="1B1B1A"/>
                </a:solidFill>
                <a:latin typeface="Lato"/>
              </a:defRPr>
            </a:pPr>
            <a:r>
              <a:t>Simulation</a:t>
            </a:r>
          </a:p>
        </p:txBody>
      </p:sp>
      <p:sp>
        <p:nvSpPr>
          <p:cNvPr id="22" name="TextBox 21"/>
          <p:cNvSpPr txBox="1"/>
          <p:nvPr/>
        </p:nvSpPr>
        <p:spPr>
          <a:xfrm>
            <a:off x="6409944" y="4599432"/>
            <a:ext cx="4974336" cy="548640"/>
          </a:xfrm>
          <a:prstGeom prst="rect">
            <a:avLst/>
          </a:prstGeom>
          <a:noFill/>
        </p:spPr>
        <p:txBody>
          <a:bodyPr wrap="square" lIns="0" rIns="0" tIns="0" bIns="0">
            <a:spAutoFit/>
          </a:bodyPr>
          <a:lstStyle/>
          <a:p>
            <a:pPr>
              <a:spcAft>
                <a:spcPts val="500"/>
              </a:spcAft>
              <a:defRPr sz="2000" b="0">
                <a:solidFill>
                  <a:srgbClr val="1B1B1A"/>
                </a:solidFill>
                <a:latin typeface="Lato"/>
              </a:defRPr>
            </a:pPr>
            <a:r>
              <a:t>ensemble · finite size · convergence · averaging</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bg>
      <p:bgPr>
        <a:solidFill>
          <a:srgbClr val="FBFAF7"/>
        </a:solidFill>
        <a:effectLst/>
      </p:bgPr>
    </p:bg>
    <p:spTree>
      <p:nvGrpSpPr>
        <p:cNvPr id="1" name=""/>
        <p:cNvGrpSpPr/>
        <p:nvPr/>
      </p:nvGrpSpPr>
      <p:grpSpPr/>
      <p:sp>
        <p:nvSpPr>
          <p:cNvPr id="2" name="TextBox 1"/>
          <p:cNvSpPr txBox="1"/>
          <p:nvPr/>
        </p:nvSpPr>
        <p:spPr>
          <a:xfrm>
            <a:off x="594360" y="256032"/>
            <a:ext cx="4572000" cy="182880"/>
          </a:xfrm>
          <a:prstGeom prst="rect">
            <a:avLst/>
          </a:prstGeom>
          <a:noFill/>
        </p:spPr>
        <p:txBody>
          <a:bodyPr wrap="square" lIns="0" rIns="0" tIns="0" bIns="0">
            <a:spAutoFit/>
          </a:bodyPr>
          <a:lstStyle/>
          <a:p>
            <a:pPr>
              <a:spcAft>
                <a:spcPts val="500"/>
              </a:spcAft>
              <a:defRPr sz="1000" b="1">
                <a:solidFill>
                  <a:srgbClr val="5C5A55"/>
                </a:solidFill>
                <a:latin typeface="Lato"/>
              </a:defRPr>
            </a:pPr>
            <a:r>
              <a:t>INTERFACE FORCE FIELD</a:t>
            </a:r>
          </a:p>
        </p:txBody>
      </p:sp>
      <p:sp>
        <p:nvSpPr>
          <p:cNvPr id="3" name="TextBox 2"/>
          <p:cNvSpPr txBox="1"/>
          <p:nvPr/>
        </p:nvSpPr>
        <p:spPr>
          <a:xfrm>
            <a:off x="7315200" y="256032"/>
            <a:ext cx="4251960" cy="219456"/>
          </a:xfrm>
          <a:prstGeom prst="rect">
            <a:avLst/>
          </a:prstGeom>
          <a:noFill/>
        </p:spPr>
        <p:txBody>
          <a:bodyPr wrap="square" lIns="0" rIns="0" tIns="0" bIns="0">
            <a:spAutoFit/>
          </a:bodyPr>
          <a:lstStyle/>
          <a:p>
            <a:pPr algn="r">
              <a:spcAft>
                <a:spcPts val="500"/>
              </a:spcAft>
              <a:defRPr sz="1000" b="0">
                <a:solidFill>
                  <a:srgbClr val="166D66"/>
                </a:solidFill>
                <a:latin typeface="Lato"/>
              </a:defRPr>
            </a:pPr>
            <a:r>
              <a:t>03 · EXPERIMENT &amp; EVIDENCE</a:t>
            </a:r>
          </a:p>
        </p:txBody>
      </p:sp>
      <p:sp>
        <p:nvSpPr>
          <p:cNvPr id="4" name="TextBox 3"/>
          <p:cNvSpPr txBox="1"/>
          <p:nvPr/>
        </p:nvSpPr>
        <p:spPr>
          <a:xfrm>
            <a:off x="594360" y="749808"/>
            <a:ext cx="10972800" cy="685800"/>
          </a:xfrm>
          <a:prstGeom prst="rect">
            <a:avLst/>
          </a:prstGeom>
          <a:noFill/>
        </p:spPr>
        <p:txBody>
          <a:bodyPr wrap="square" lIns="0" rIns="0" tIns="0" bIns="0">
            <a:spAutoFit/>
          </a:bodyPr>
          <a:lstStyle/>
          <a:p>
            <a:pPr>
              <a:spcAft>
                <a:spcPts val="500"/>
              </a:spcAft>
              <a:defRPr sz="3200" b="1">
                <a:solidFill>
                  <a:srgbClr val="1B1B1A"/>
                </a:solidFill>
                <a:latin typeface="Lato"/>
              </a:defRPr>
            </a:pPr>
            <a:r>
              <a:t>Published fit: Rh matches its targets</a:t>
            </a:r>
          </a:p>
        </p:txBody>
      </p:sp>
      <p:sp>
        <p:nvSpPr>
          <p:cNvPr id="5" name="TextBox 4"/>
          <p:cNvSpPr txBox="1"/>
          <p:nvPr/>
        </p:nvSpPr>
        <p:spPr>
          <a:xfrm>
            <a:off x="594360" y="1463040"/>
            <a:ext cx="10972800" cy="557784"/>
          </a:xfrm>
          <a:prstGeom prst="rect">
            <a:avLst/>
          </a:prstGeom>
          <a:noFill/>
        </p:spPr>
        <p:txBody>
          <a:bodyPr wrap="square" lIns="0" rIns="0" tIns="0" bIns="0">
            <a:spAutoFit/>
          </a:bodyPr>
          <a:lstStyle/>
          <a:p>
            <a:pPr>
              <a:spcAft>
                <a:spcPts val="500"/>
              </a:spcAft>
              <a:defRPr sz="1900" b="0">
                <a:solidFill>
                  <a:srgbClr val="5C5A55"/>
                </a:solidFill>
                <a:latin typeface="Lato"/>
              </a:defRPr>
            </a:pPr>
            <a:r>
              <a:t>Agreement on calibration quantities follows the fitting objective.</a:t>
            </a:r>
          </a:p>
        </p:txBody>
      </p:sp>
      <p:cxnSp>
        <p:nvCxnSpPr>
          <p:cNvPr id="6" name="Connector 5"/>
          <p:cNvCxnSpPr/>
          <p:nvPr/>
        </p:nvCxnSpPr>
        <p:spPr>
          <a:xfrm>
            <a:off x="594360" y="6336792"/>
            <a:ext cx="11000232" cy="0"/>
          </a:xfrm>
          <a:prstGeom prst="line">
            <a:avLst/>
          </a:prstGeom>
          <a:ln w="8890">
            <a:solidFill>
              <a:srgbClr val="B9B3A5"/>
            </a:solidFill>
          </a:ln>
        </p:spPr>
        <p:style>
          <a:lnRef idx="2">
            <a:schemeClr val="accent1"/>
          </a:lnRef>
          <a:fillRef idx="0">
            <a:schemeClr val="accent1"/>
          </a:fillRef>
          <a:effectRef idx="1">
            <a:schemeClr val="accent1"/>
          </a:effectRef>
          <a:fontRef idx="minor">
            <a:schemeClr val="tx1"/>
          </a:fontRef>
        </p:style>
      </p:cxnSp>
      <p:sp>
        <p:nvSpPr>
          <p:cNvPr id="7" name="Rectangle 6"/>
          <p:cNvSpPr/>
          <p:nvPr/>
        </p:nvSpPr>
        <p:spPr>
          <a:xfrm>
            <a:off x="594360" y="6336792"/>
            <a:ext cx="5657262" cy="22860"/>
          </a:xfrm>
          <a:prstGeom prst="rect">
            <a:avLst/>
          </a:prstGeom>
          <a:solidFill>
            <a:srgbClr val="166D6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94360" y="6446520"/>
            <a:ext cx="9144000" cy="182880"/>
          </a:xfrm>
          <a:prstGeom prst="rect">
            <a:avLst/>
          </a:prstGeom>
          <a:noFill/>
        </p:spPr>
        <p:txBody>
          <a:bodyPr wrap="square" lIns="0" rIns="0" tIns="0" bIns="0">
            <a:spAutoFit/>
          </a:bodyPr>
          <a:lstStyle/>
          <a:p>
            <a:pPr>
              <a:spcAft>
                <a:spcPts val="500"/>
              </a:spcAft>
              <a:defRPr sz="1000" b="0">
                <a:solidFill>
                  <a:srgbClr val="5C5A55"/>
                </a:solidFill>
                <a:latin typeface="Lato"/>
              </a:defRPr>
            </a:pPr>
            <a:r>
              <a:t>K21</a:t>
            </a:r>
          </a:p>
        </p:txBody>
      </p:sp>
      <p:sp>
        <p:nvSpPr>
          <p:cNvPr id="9" name="TextBox 8"/>
          <p:cNvSpPr txBox="1"/>
          <p:nvPr/>
        </p:nvSpPr>
        <p:spPr>
          <a:xfrm>
            <a:off x="10607040" y="6419088"/>
            <a:ext cx="960120" cy="274320"/>
          </a:xfrm>
          <a:prstGeom prst="rect">
            <a:avLst/>
          </a:prstGeom>
          <a:noFill/>
        </p:spPr>
        <p:txBody>
          <a:bodyPr wrap="square" lIns="0" rIns="0" tIns="0" bIns="0">
            <a:spAutoFit/>
          </a:bodyPr>
          <a:lstStyle/>
          <a:p>
            <a:pPr algn="r">
              <a:spcAft>
                <a:spcPts val="500"/>
              </a:spcAft>
              <a:defRPr sz="1100" b="0">
                <a:solidFill>
                  <a:srgbClr val="5C5A55"/>
                </a:solidFill>
                <a:latin typeface="Lato"/>
              </a:defRPr>
            </a:pPr>
            <a:r>
              <a:t>18 / 35</a:t>
            </a:r>
          </a:p>
        </p:txBody>
      </p:sp>
      <p:sp>
        <p:nvSpPr>
          <p:cNvPr id="10" name="TextBox 9"/>
          <p:cNvSpPr txBox="1"/>
          <p:nvPr/>
        </p:nvSpPr>
        <p:spPr>
          <a:xfrm>
            <a:off x="594360" y="5925312"/>
            <a:ext cx="10972800" cy="310896"/>
          </a:xfrm>
          <a:prstGeom prst="rect">
            <a:avLst/>
          </a:prstGeom>
          <a:noFill/>
        </p:spPr>
        <p:txBody>
          <a:bodyPr wrap="square" lIns="0" rIns="0" tIns="0" bIns="0">
            <a:spAutoFit/>
          </a:bodyPr>
          <a:lstStyle/>
          <a:p>
            <a:pPr>
              <a:spcAft>
                <a:spcPts val="500"/>
              </a:spcAft>
              <a:defRPr sz="1000" b="1">
                <a:solidFill>
                  <a:srgbClr val="80530C"/>
                </a:solidFill>
                <a:latin typeface="Lato"/>
              </a:defRPr>
            </a:pPr>
            <a:r>
              <a:t>TABLES 2–3 · 298 K · CALIBRATION, NOT INDEPENDENT VALIDATION</a:t>
            </a:r>
          </a:p>
        </p:txBody>
      </p:sp>
      <p:sp>
        <p:nvSpPr>
          <p:cNvPr id="11" name="Rectangle 10"/>
          <p:cNvSpPr/>
          <p:nvPr/>
        </p:nvSpPr>
        <p:spPr>
          <a:xfrm>
            <a:off x="594360" y="2404872"/>
            <a:ext cx="54864" cy="274320"/>
          </a:xfrm>
          <a:prstGeom prst="rect">
            <a:avLst/>
          </a:prstGeom>
          <a:solidFill>
            <a:srgbClr val="166D6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04672" y="2331720"/>
            <a:ext cx="4361688" cy="841248"/>
          </a:xfrm>
          <a:prstGeom prst="rect">
            <a:avLst/>
          </a:prstGeom>
          <a:noFill/>
        </p:spPr>
        <p:txBody>
          <a:bodyPr wrap="square" lIns="0" rIns="0" tIns="0" bIns="0">
            <a:spAutoFit/>
          </a:bodyPr>
          <a:lstStyle/>
          <a:p>
            <a:pPr>
              <a:spcAft>
                <a:spcPts val="500"/>
              </a:spcAft>
              <a:defRPr sz="2000" b="0">
                <a:solidFill>
                  <a:srgbClr val="1B1B1A"/>
                </a:solidFill>
                <a:latin typeface="Lato"/>
              </a:defRPr>
            </a:pPr>
            <a:r>
              <a:t>5-cell lattice: 19.016 → 19.016 Å (12–6); 19.014 Å (9–6).</a:t>
            </a:r>
          </a:p>
        </p:txBody>
      </p:sp>
      <p:sp>
        <p:nvSpPr>
          <p:cNvPr id="13" name="Rectangle 12"/>
          <p:cNvSpPr/>
          <p:nvPr/>
        </p:nvSpPr>
        <p:spPr>
          <a:xfrm>
            <a:off x="594360" y="3410712"/>
            <a:ext cx="54864" cy="274320"/>
          </a:xfrm>
          <a:prstGeom prst="rect">
            <a:avLst/>
          </a:prstGeom>
          <a:solidFill>
            <a:srgbClr val="166D6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804672" y="3337560"/>
            <a:ext cx="4361688" cy="841248"/>
          </a:xfrm>
          <a:prstGeom prst="rect">
            <a:avLst/>
          </a:prstGeom>
          <a:noFill/>
        </p:spPr>
        <p:txBody>
          <a:bodyPr wrap="square" lIns="0" rIns="0" tIns="0" bIns="0">
            <a:spAutoFit/>
          </a:bodyPr>
          <a:lstStyle/>
          <a:p>
            <a:pPr>
              <a:spcAft>
                <a:spcPts val="500"/>
              </a:spcAft>
              <a:defRPr sz="2000" b="0">
                <a:solidFill>
                  <a:srgbClr val="1B1B1A"/>
                </a:solidFill>
                <a:latin typeface="Lato"/>
              </a:defRPr>
            </a:pPr>
            <a:r>
              <a:t>Rh γ111 reference: 2.64 ± 0.02 J/m².</a:t>
            </a:r>
          </a:p>
        </p:txBody>
      </p:sp>
      <p:sp>
        <p:nvSpPr>
          <p:cNvPr id="15" name="Rectangle 14"/>
          <p:cNvSpPr/>
          <p:nvPr/>
        </p:nvSpPr>
        <p:spPr>
          <a:xfrm>
            <a:off x="594360" y="4416552"/>
            <a:ext cx="54864" cy="274320"/>
          </a:xfrm>
          <a:prstGeom prst="rect">
            <a:avLst/>
          </a:prstGeom>
          <a:solidFill>
            <a:srgbClr val="166D6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04672" y="4343400"/>
            <a:ext cx="4361688" cy="841248"/>
          </a:xfrm>
          <a:prstGeom prst="rect">
            <a:avLst/>
          </a:prstGeom>
          <a:noFill/>
        </p:spPr>
        <p:txBody>
          <a:bodyPr wrap="square" lIns="0" rIns="0" tIns="0" bIns="0">
            <a:spAutoFit/>
          </a:bodyPr>
          <a:lstStyle/>
          <a:p>
            <a:pPr>
              <a:spcAft>
                <a:spcPts val="500"/>
              </a:spcAft>
              <a:defRPr sz="2000" b="0">
                <a:solidFill>
                  <a:srgbClr val="1B1B1A"/>
                </a:solidFill>
                <a:latin typeface="Lato"/>
              </a:defRPr>
            </a:pPr>
            <a:r>
              <a:t>Both published Rh models: γ111 = 2.643 J/m².</a:t>
            </a:r>
          </a:p>
        </p:txBody>
      </p:sp>
      <p:pic>
        <p:nvPicPr>
          <p:cNvPr id="17" name="Picture 16" descr="calibration.png"/>
          <p:cNvPicPr>
            <a:picLocks noChangeAspect="1"/>
          </p:cNvPicPr>
          <p:nvPr/>
        </p:nvPicPr>
        <p:blipFill>
          <a:blip r:embed="rId2"/>
          <a:stretch>
            <a:fillRect/>
          </a:stretch>
        </p:blipFill>
        <p:spPr>
          <a:xfrm>
            <a:off x="5425440" y="2066543"/>
            <a:ext cx="6156959" cy="3694176"/>
          </a:xfrm>
          <a:prstGeom prst="rect">
            <a:avLst/>
          </a:prstGeom>
        </p:spPr>
      </p:pic>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bg>
      <p:bgPr>
        <a:solidFill>
          <a:srgbClr val="FBFAF7"/>
        </a:solidFill>
        <a:effectLst/>
      </p:bgPr>
    </p:bg>
    <p:spTree>
      <p:nvGrpSpPr>
        <p:cNvPr id="1" name=""/>
        <p:cNvGrpSpPr/>
        <p:nvPr/>
      </p:nvGrpSpPr>
      <p:grpSpPr/>
      <p:sp>
        <p:nvSpPr>
          <p:cNvPr id="2" name="TextBox 1"/>
          <p:cNvSpPr txBox="1"/>
          <p:nvPr/>
        </p:nvSpPr>
        <p:spPr>
          <a:xfrm>
            <a:off x="594360" y="256032"/>
            <a:ext cx="4572000" cy="182880"/>
          </a:xfrm>
          <a:prstGeom prst="rect">
            <a:avLst/>
          </a:prstGeom>
          <a:noFill/>
        </p:spPr>
        <p:txBody>
          <a:bodyPr wrap="square" lIns="0" rIns="0" tIns="0" bIns="0">
            <a:spAutoFit/>
          </a:bodyPr>
          <a:lstStyle/>
          <a:p>
            <a:pPr>
              <a:spcAft>
                <a:spcPts val="500"/>
              </a:spcAft>
              <a:defRPr sz="1000" b="1">
                <a:solidFill>
                  <a:srgbClr val="5C5A55"/>
                </a:solidFill>
                <a:latin typeface="Lato"/>
              </a:defRPr>
            </a:pPr>
            <a:r>
              <a:t>INTERFACE FORCE FIELD</a:t>
            </a:r>
          </a:p>
        </p:txBody>
      </p:sp>
      <p:sp>
        <p:nvSpPr>
          <p:cNvPr id="3" name="TextBox 2"/>
          <p:cNvSpPr txBox="1"/>
          <p:nvPr/>
        </p:nvSpPr>
        <p:spPr>
          <a:xfrm>
            <a:off x="7315200" y="256032"/>
            <a:ext cx="4251960" cy="219456"/>
          </a:xfrm>
          <a:prstGeom prst="rect">
            <a:avLst/>
          </a:prstGeom>
          <a:noFill/>
        </p:spPr>
        <p:txBody>
          <a:bodyPr wrap="square" lIns="0" rIns="0" tIns="0" bIns="0">
            <a:spAutoFit/>
          </a:bodyPr>
          <a:lstStyle/>
          <a:p>
            <a:pPr algn="r">
              <a:spcAft>
                <a:spcPts val="500"/>
              </a:spcAft>
              <a:defRPr sz="1000" b="0">
                <a:solidFill>
                  <a:srgbClr val="166D66"/>
                </a:solidFill>
                <a:latin typeface="Lato"/>
              </a:defRPr>
            </a:pPr>
            <a:r>
              <a:t>03 · EXPERIMENT &amp; EVIDENCE</a:t>
            </a:r>
          </a:p>
        </p:txBody>
      </p:sp>
      <p:sp>
        <p:nvSpPr>
          <p:cNvPr id="4" name="TextBox 3"/>
          <p:cNvSpPr txBox="1"/>
          <p:nvPr/>
        </p:nvSpPr>
        <p:spPr>
          <a:xfrm>
            <a:off x="594360" y="749808"/>
            <a:ext cx="10972800" cy="685800"/>
          </a:xfrm>
          <a:prstGeom prst="rect">
            <a:avLst/>
          </a:prstGeom>
          <a:noFill/>
        </p:spPr>
        <p:txBody>
          <a:bodyPr wrap="square" lIns="0" rIns="0" tIns="0" bIns="0">
            <a:spAutoFit/>
          </a:bodyPr>
          <a:lstStyle/>
          <a:p>
            <a:pPr>
              <a:spcAft>
                <a:spcPts val="500"/>
              </a:spcAft>
              <a:defRPr sz="3200" b="1">
                <a:solidFill>
                  <a:srgbClr val="1B1B1A"/>
                </a:solidFill>
                <a:latin typeface="Lato"/>
              </a:defRPr>
            </a:pPr>
            <a:r>
              <a:t>Independent predictions reveal the limits</a:t>
            </a:r>
          </a:p>
        </p:txBody>
      </p:sp>
      <p:sp>
        <p:nvSpPr>
          <p:cNvPr id="5" name="TextBox 4"/>
          <p:cNvSpPr txBox="1"/>
          <p:nvPr/>
        </p:nvSpPr>
        <p:spPr>
          <a:xfrm>
            <a:off x="594360" y="1463040"/>
            <a:ext cx="10972800" cy="557784"/>
          </a:xfrm>
          <a:prstGeom prst="rect">
            <a:avLst/>
          </a:prstGeom>
          <a:noFill/>
        </p:spPr>
        <p:txBody>
          <a:bodyPr wrap="square" lIns="0" rIns="0" tIns="0" bIns="0">
            <a:spAutoFit/>
          </a:bodyPr>
          <a:lstStyle/>
          <a:p>
            <a:pPr>
              <a:spcAft>
                <a:spcPts val="500"/>
              </a:spcAft>
              <a:defRPr sz="1900" b="0">
                <a:solidFill>
                  <a:srgbClr val="5C5A55"/>
                </a:solidFill>
                <a:latin typeface="Lato"/>
              </a:defRPr>
            </a:pPr>
            <a:r>
              <a:t>A good surface fit can coexist with a poor elastic prediction.</a:t>
            </a:r>
          </a:p>
        </p:txBody>
      </p:sp>
      <p:cxnSp>
        <p:nvCxnSpPr>
          <p:cNvPr id="6" name="Connector 5"/>
          <p:cNvCxnSpPr/>
          <p:nvPr/>
        </p:nvCxnSpPr>
        <p:spPr>
          <a:xfrm>
            <a:off x="594360" y="6336792"/>
            <a:ext cx="11000232" cy="0"/>
          </a:xfrm>
          <a:prstGeom prst="line">
            <a:avLst/>
          </a:prstGeom>
          <a:ln w="8890">
            <a:solidFill>
              <a:srgbClr val="B9B3A5"/>
            </a:solidFill>
          </a:ln>
        </p:spPr>
        <p:style>
          <a:lnRef idx="2">
            <a:schemeClr val="accent1"/>
          </a:lnRef>
          <a:fillRef idx="0">
            <a:schemeClr val="accent1"/>
          </a:fillRef>
          <a:effectRef idx="1">
            <a:schemeClr val="accent1"/>
          </a:effectRef>
          <a:fontRef idx="minor">
            <a:schemeClr val="tx1"/>
          </a:fontRef>
        </p:style>
      </p:cxnSp>
      <p:sp>
        <p:nvSpPr>
          <p:cNvPr id="7" name="Rectangle 6"/>
          <p:cNvSpPr/>
          <p:nvPr/>
        </p:nvSpPr>
        <p:spPr>
          <a:xfrm>
            <a:off x="594360" y="6336792"/>
            <a:ext cx="5971554" cy="22860"/>
          </a:xfrm>
          <a:prstGeom prst="rect">
            <a:avLst/>
          </a:prstGeom>
          <a:solidFill>
            <a:srgbClr val="166D6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94360" y="6446520"/>
            <a:ext cx="9144000" cy="182880"/>
          </a:xfrm>
          <a:prstGeom prst="rect">
            <a:avLst/>
          </a:prstGeom>
          <a:noFill/>
        </p:spPr>
        <p:txBody>
          <a:bodyPr wrap="square" lIns="0" rIns="0" tIns="0" bIns="0">
            <a:spAutoFit/>
          </a:bodyPr>
          <a:lstStyle/>
          <a:p>
            <a:pPr>
              <a:spcAft>
                <a:spcPts val="500"/>
              </a:spcAft>
              <a:defRPr sz="1000" b="0">
                <a:solidFill>
                  <a:srgbClr val="5C5A55"/>
                </a:solidFill>
                <a:latin typeface="Lato"/>
              </a:defRPr>
            </a:pPr>
            <a:r>
              <a:t>K21</a:t>
            </a:r>
          </a:p>
        </p:txBody>
      </p:sp>
      <p:sp>
        <p:nvSpPr>
          <p:cNvPr id="9" name="TextBox 8"/>
          <p:cNvSpPr txBox="1"/>
          <p:nvPr/>
        </p:nvSpPr>
        <p:spPr>
          <a:xfrm>
            <a:off x="10607040" y="6419088"/>
            <a:ext cx="960120" cy="274320"/>
          </a:xfrm>
          <a:prstGeom prst="rect">
            <a:avLst/>
          </a:prstGeom>
          <a:noFill/>
        </p:spPr>
        <p:txBody>
          <a:bodyPr wrap="square" lIns="0" rIns="0" tIns="0" bIns="0">
            <a:spAutoFit/>
          </a:bodyPr>
          <a:lstStyle/>
          <a:p>
            <a:pPr algn="r">
              <a:spcAft>
                <a:spcPts val="500"/>
              </a:spcAft>
              <a:defRPr sz="1100" b="0">
                <a:solidFill>
                  <a:srgbClr val="5C5A55"/>
                </a:solidFill>
                <a:latin typeface="Lato"/>
              </a:defRPr>
            </a:pPr>
            <a:r>
              <a:t>19 / 35</a:t>
            </a:r>
          </a:p>
        </p:txBody>
      </p:sp>
      <p:sp>
        <p:nvSpPr>
          <p:cNvPr id="10" name="TextBox 9"/>
          <p:cNvSpPr txBox="1"/>
          <p:nvPr/>
        </p:nvSpPr>
        <p:spPr>
          <a:xfrm>
            <a:off x="594360" y="5925312"/>
            <a:ext cx="10972800" cy="310896"/>
          </a:xfrm>
          <a:prstGeom prst="rect">
            <a:avLst/>
          </a:prstGeom>
          <a:noFill/>
        </p:spPr>
        <p:txBody>
          <a:bodyPr wrap="square" lIns="0" rIns="0" tIns="0" bIns="0">
            <a:spAutoFit/>
          </a:bodyPr>
          <a:lstStyle/>
          <a:p>
            <a:pPr>
              <a:spcAft>
                <a:spcPts val="500"/>
              </a:spcAft>
              <a:defRPr sz="1000" b="1">
                <a:solidFill>
                  <a:srgbClr val="80530C"/>
                </a:solidFill>
                <a:latin typeface="Lato"/>
              </a:defRPr>
            </a:pPr>
            <a:r>
              <a:t>TABLE 5 · NON-FITTED K · SI PROTOCOL REPEATABILITY ≈ ±3%</a:t>
            </a:r>
          </a:p>
        </p:txBody>
      </p:sp>
      <p:sp>
        <p:nvSpPr>
          <p:cNvPr id="11" name="Rectangle 10"/>
          <p:cNvSpPr/>
          <p:nvPr/>
        </p:nvSpPr>
        <p:spPr>
          <a:xfrm>
            <a:off x="594360" y="2404872"/>
            <a:ext cx="54864" cy="274320"/>
          </a:xfrm>
          <a:prstGeom prst="rect">
            <a:avLst/>
          </a:prstGeom>
          <a:solidFill>
            <a:srgbClr val="166D6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04672" y="2331720"/>
            <a:ext cx="4361688" cy="841248"/>
          </a:xfrm>
          <a:prstGeom prst="rect">
            <a:avLst/>
          </a:prstGeom>
          <a:noFill/>
        </p:spPr>
        <p:txBody>
          <a:bodyPr wrap="square" lIns="0" rIns="0" tIns="0" bIns="0">
            <a:spAutoFit/>
          </a:bodyPr>
          <a:lstStyle/>
          <a:p>
            <a:pPr>
              <a:spcAft>
                <a:spcPts val="500"/>
              </a:spcAft>
              <a:defRPr sz="2000" b="0">
                <a:solidFill>
                  <a:srgbClr val="1B1B1A"/>
                </a:solidFill>
                <a:latin typeface="Lato"/>
              </a:defRPr>
            </a:pPr>
            <a:r>
              <a:t>Rh K: experiment 276 GPa; 12–6 LJ 258; 9–6 LJ 175.</a:t>
            </a:r>
          </a:p>
        </p:txBody>
      </p:sp>
      <p:sp>
        <p:nvSpPr>
          <p:cNvPr id="13" name="Rectangle 12"/>
          <p:cNvSpPr/>
          <p:nvPr/>
        </p:nvSpPr>
        <p:spPr>
          <a:xfrm>
            <a:off x="594360" y="3410712"/>
            <a:ext cx="54864" cy="274320"/>
          </a:xfrm>
          <a:prstGeom prst="rect">
            <a:avLst/>
          </a:prstGeom>
          <a:solidFill>
            <a:srgbClr val="166D6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804672" y="3337560"/>
            <a:ext cx="4361688" cy="841248"/>
          </a:xfrm>
          <a:prstGeom prst="rect">
            <a:avLst/>
          </a:prstGeom>
          <a:noFill/>
        </p:spPr>
        <p:txBody>
          <a:bodyPr wrap="square" lIns="0" rIns="0" tIns="0" bIns="0">
            <a:spAutoFit/>
          </a:bodyPr>
          <a:lstStyle/>
          <a:p>
            <a:pPr>
              <a:spcAft>
                <a:spcPts val="500"/>
              </a:spcAft>
              <a:defRPr sz="2000" b="0">
                <a:solidFill>
                  <a:srgbClr val="1B1B1A"/>
                </a:solidFill>
                <a:latin typeface="Lato"/>
              </a:defRPr>
            </a:pPr>
            <a:r>
              <a:t>Relative deviations: −6.5% and −36.6%.</a:t>
            </a:r>
          </a:p>
        </p:txBody>
      </p:sp>
      <p:sp>
        <p:nvSpPr>
          <p:cNvPr id="15" name="Rectangle 14"/>
          <p:cNvSpPr/>
          <p:nvPr/>
        </p:nvSpPr>
        <p:spPr>
          <a:xfrm>
            <a:off x="594360" y="4416552"/>
            <a:ext cx="54864" cy="274320"/>
          </a:xfrm>
          <a:prstGeom prst="rect">
            <a:avLst/>
          </a:prstGeom>
          <a:solidFill>
            <a:srgbClr val="166D6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04672" y="4343400"/>
            <a:ext cx="4361688" cy="841248"/>
          </a:xfrm>
          <a:prstGeom prst="rect">
            <a:avLst/>
          </a:prstGeom>
          <a:noFill/>
        </p:spPr>
        <p:txBody>
          <a:bodyPr wrap="square" lIns="0" rIns="0" tIns="0" bIns="0">
            <a:spAutoFit/>
          </a:bodyPr>
          <a:lstStyle/>
          <a:p>
            <a:pPr>
              <a:spcAft>
                <a:spcPts val="500"/>
              </a:spcAft>
              <a:defRPr sz="2000" b="0">
                <a:solidFill>
                  <a:srgbClr val="1B1B1A"/>
                </a:solidFill>
                <a:latin typeface="Lato"/>
              </a:defRPr>
            </a:pPr>
            <a:r>
              <a:t>The pair-model elastic constraint limits what can be matched.</a:t>
            </a:r>
          </a:p>
        </p:txBody>
      </p:sp>
      <p:pic>
        <p:nvPicPr>
          <p:cNvPr id="17" name="Picture 16" descr="rh-validation.png"/>
          <p:cNvPicPr>
            <a:picLocks noChangeAspect="1"/>
          </p:cNvPicPr>
          <p:nvPr/>
        </p:nvPicPr>
        <p:blipFill>
          <a:blip r:embed="rId2"/>
          <a:stretch>
            <a:fillRect/>
          </a:stretch>
        </p:blipFill>
        <p:spPr>
          <a:xfrm>
            <a:off x="5425440" y="2066543"/>
            <a:ext cx="6156959" cy="3694176"/>
          </a:xfrm>
          <a:prstGeom prst="rect">
            <a:avLst/>
          </a:prstGeom>
        </p:spPr>
      </p:pic>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bg>
      <p:bgPr>
        <a:solidFill>
          <a:srgbClr val="FBFAF7"/>
        </a:solidFill>
        <a:effectLst/>
      </p:bgPr>
    </p:bg>
    <p:spTree>
      <p:nvGrpSpPr>
        <p:cNvPr id="1" name=""/>
        <p:cNvGrpSpPr/>
        <p:nvPr/>
      </p:nvGrpSpPr>
      <p:grpSpPr/>
      <p:sp>
        <p:nvSpPr>
          <p:cNvPr id="2" name="TextBox 1"/>
          <p:cNvSpPr txBox="1"/>
          <p:nvPr/>
        </p:nvSpPr>
        <p:spPr>
          <a:xfrm>
            <a:off x="594360" y="256032"/>
            <a:ext cx="4572000" cy="182880"/>
          </a:xfrm>
          <a:prstGeom prst="rect">
            <a:avLst/>
          </a:prstGeom>
          <a:noFill/>
        </p:spPr>
        <p:txBody>
          <a:bodyPr wrap="square" lIns="0" rIns="0" tIns="0" bIns="0">
            <a:spAutoFit/>
          </a:bodyPr>
          <a:lstStyle/>
          <a:p>
            <a:pPr>
              <a:spcAft>
                <a:spcPts val="500"/>
              </a:spcAft>
              <a:defRPr sz="1000" b="1">
                <a:solidFill>
                  <a:srgbClr val="5C5A55"/>
                </a:solidFill>
                <a:latin typeface="Lato"/>
              </a:defRPr>
            </a:pPr>
            <a:r>
              <a:t>INTERFACE FORCE FIELD</a:t>
            </a:r>
          </a:p>
        </p:txBody>
      </p:sp>
      <p:sp>
        <p:nvSpPr>
          <p:cNvPr id="3" name="TextBox 2"/>
          <p:cNvSpPr txBox="1"/>
          <p:nvPr/>
        </p:nvSpPr>
        <p:spPr>
          <a:xfrm>
            <a:off x="7315200" y="256032"/>
            <a:ext cx="4251960" cy="219456"/>
          </a:xfrm>
          <a:prstGeom prst="rect">
            <a:avLst/>
          </a:prstGeom>
          <a:noFill/>
        </p:spPr>
        <p:txBody>
          <a:bodyPr wrap="square" lIns="0" rIns="0" tIns="0" bIns="0">
            <a:spAutoFit/>
          </a:bodyPr>
          <a:lstStyle/>
          <a:p>
            <a:pPr algn="r">
              <a:spcAft>
                <a:spcPts val="500"/>
              </a:spcAft>
              <a:defRPr sz="1000" b="0">
                <a:solidFill>
                  <a:srgbClr val="166D66"/>
                </a:solidFill>
                <a:latin typeface="Lato"/>
              </a:defRPr>
            </a:pPr>
            <a:r>
              <a:t>03 · EXPERIMENT &amp; EVIDENCE</a:t>
            </a:r>
          </a:p>
        </p:txBody>
      </p:sp>
      <p:sp>
        <p:nvSpPr>
          <p:cNvPr id="4" name="TextBox 3"/>
          <p:cNvSpPr txBox="1"/>
          <p:nvPr/>
        </p:nvSpPr>
        <p:spPr>
          <a:xfrm>
            <a:off x="594360" y="749808"/>
            <a:ext cx="10972800" cy="685800"/>
          </a:xfrm>
          <a:prstGeom prst="rect">
            <a:avLst/>
          </a:prstGeom>
          <a:noFill/>
        </p:spPr>
        <p:txBody>
          <a:bodyPr wrap="square" lIns="0" rIns="0" tIns="0" bIns="0">
            <a:spAutoFit/>
          </a:bodyPr>
          <a:lstStyle/>
          <a:p>
            <a:pPr>
              <a:spcAft>
                <a:spcPts val="500"/>
              </a:spcAft>
              <a:defRPr sz="3200" b="1">
                <a:solidFill>
                  <a:srgbClr val="1B1B1A"/>
                </a:solidFill>
                <a:latin typeface="Lato"/>
              </a:defRPr>
            </a:pPr>
            <a:r>
              <a:t>Alloys can add chemical polarity</a:t>
            </a:r>
          </a:p>
        </p:txBody>
      </p:sp>
      <p:sp>
        <p:nvSpPr>
          <p:cNvPr id="5" name="TextBox 4"/>
          <p:cNvSpPr txBox="1"/>
          <p:nvPr/>
        </p:nvSpPr>
        <p:spPr>
          <a:xfrm>
            <a:off x="594360" y="1463040"/>
            <a:ext cx="10972800" cy="557784"/>
          </a:xfrm>
          <a:prstGeom prst="rect">
            <a:avLst/>
          </a:prstGeom>
          <a:noFill/>
        </p:spPr>
        <p:txBody>
          <a:bodyPr wrap="square" lIns="0" rIns="0" tIns="0" bIns="0">
            <a:spAutoFit/>
          </a:bodyPr>
          <a:lstStyle/>
          <a:p>
            <a:pPr>
              <a:spcAft>
                <a:spcPts val="500"/>
              </a:spcAft>
              <a:defRPr sz="1900" b="0">
                <a:solidFill>
                  <a:srgbClr val="5C5A55"/>
                </a:solidFill>
                <a:latin typeface="Lato"/>
              </a:defRPr>
            </a:pPr>
            <a:r>
              <a:t>Charge assignment follows chemistry, not the element name alone.</a:t>
            </a:r>
          </a:p>
        </p:txBody>
      </p:sp>
      <p:cxnSp>
        <p:nvCxnSpPr>
          <p:cNvPr id="6" name="Connector 5"/>
          <p:cNvCxnSpPr/>
          <p:nvPr/>
        </p:nvCxnSpPr>
        <p:spPr>
          <a:xfrm>
            <a:off x="594360" y="6336792"/>
            <a:ext cx="11000232" cy="0"/>
          </a:xfrm>
          <a:prstGeom prst="line">
            <a:avLst/>
          </a:prstGeom>
          <a:ln w="8890">
            <a:solidFill>
              <a:srgbClr val="B9B3A5"/>
            </a:solidFill>
          </a:ln>
        </p:spPr>
        <p:style>
          <a:lnRef idx="2">
            <a:schemeClr val="accent1"/>
          </a:lnRef>
          <a:fillRef idx="0">
            <a:schemeClr val="accent1"/>
          </a:fillRef>
          <a:effectRef idx="1">
            <a:schemeClr val="accent1"/>
          </a:effectRef>
          <a:fontRef idx="minor">
            <a:schemeClr val="tx1"/>
          </a:fontRef>
        </p:style>
      </p:cxnSp>
      <p:sp>
        <p:nvSpPr>
          <p:cNvPr id="7" name="Rectangle 6"/>
          <p:cNvSpPr/>
          <p:nvPr/>
        </p:nvSpPr>
        <p:spPr>
          <a:xfrm>
            <a:off x="594360" y="6336792"/>
            <a:ext cx="6285846" cy="22860"/>
          </a:xfrm>
          <a:prstGeom prst="rect">
            <a:avLst/>
          </a:prstGeom>
          <a:solidFill>
            <a:srgbClr val="166D6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94360" y="6446520"/>
            <a:ext cx="9144000" cy="182880"/>
          </a:xfrm>
          <a:prstGeom prst="rect">
            <a:avLst/>
          </a:prstGeom>
          <a:noFill/>
        </p:spPr>
        <p:txBody>
          <a:bodyPr wrap="square" lIns="0" rIns="0" tIns="0" bIns="0">
            <a:spAutoFit/>
          </a:bodyPr>
          <a:lstStyle/>
          <a:p>
            <a:pPr>
              <a:spcAft>
                <a:spcPts val="500"/>
              </a:spcAft>
              <a:defRPr sz="1000" b="0">
                <a:solidFill>
                  <a:srgbClr val="5C5A55"/>
                </a:solidFill>
                <a:latin typeface="Lato"/>
              </a:defRPr>
            </a:pPr>
            <a:r>
              <a:t>L18 · L18SI</a:t>
            </a:r>
          </a:p>
        </p:txBody>
      </p:sp>
      <p:sp>
        <p:nvSpPr>
          <p:cNvPr id="9" name="TextBox 8"/>
          <p:cNvSpPr txBox="1"/>
          <p:nvPr/>
        </p:nvSpPr>
        <p:spPr>
          <a:xfrm>
            <a:off x="10607040" y="6419088"/>
            <a:ext cx="960120" cy="274320"/>
          </a:xfrm>
          <a:prstGeom prst="rect">
            <a:avLst/>
          </a:prstGeom>
          <a:noFill/>
        </p:spPr>
        <p:txBody>
          <a:bodyPr wrap="square" lIns="0" rIns="0" tIns="0" bIns="0">
            <a:spAutoFit/>
          </a:bodyPr>
          <a:lstStyle/>
          <a:p>
            <a:pPr algn="r">
              <a:spcAft>
                <a:spcPts val="500"/>
              </a:spcAft>
              <a:defRPr sz="1100" b="0">
                <a:solidFill>
                  <a:srgbClr val="5C5A55"/>
                </a:solidFill>
                <a:latin typeface="Lato"/>
              </a:defRPr>
            </a:pPr>
            <a:r>
              <a:t>20 / 35</a:t>
            </a:r>
          </a:p>
        </p:txBody>
      </p:sp>
      <p:sp>
        <p:nvSpPr>
          <p:cNvPr id="10" name="TextBox 9"/>
          <p:cNvSpPr txBox="1"/>
          <p:nvPr/>
        </p:nvSpPr>
        <p:spPr>
          <a:xfrm>
            <a:off x="594360" y="5925312"/>
            <a:ext cx="10972800" cy="310896"/>
          </a:xfrm>
          <a:prstGeom prst="rect">
            <a:avLst/>
          </a:prstGeom>
          <a:noFill/>
        </p:spPr>
        <p:txBody>
          <a:bodyPr wrap="square" lIns="0" rIns="0" tIns="0" bIns="0">
            <a:spAutoFit/>
          </a:bodyPr>
          <a:lstStyle/>
          <a:p>
            <a:pPr>
              <a:spcAft>
                <a:spcPts val="500"/>
              </a:spcAft>
              <a:defRPr sz="1000" b="1">
                <a:solidFill>
                  <a:srgbClr val="80530C"/>
                </a:solidFill>
                <a:latin typeface="Lato"/>
              </a:defRPr>
            </a:pPr>
            <a:r>
              <a:t>BINARY ALLOY EXAMPLE · NO GENERAL HEA CLAIM</a:t>
            </a:r>
          </a:p>
        </p:txBody>
      </p:sp>
      <p:sp>
        <p:nvSpPr>
          <p:cNvPr id="11" name="Rectangle 10"/>
          <p:cNvSpPr/>
          <p:nvPr/>
        </p:nvSpPr>
        <p:spPr>
          <a:xfrm>
            <a:off x="594360" y="2395728"/>
            <a:ext cx="54864" cy="274320"/>
          </a:xfrm>
          <a:prstGeom prst="rect">
            <a:avLst/>
          </a:prstGeom>
          <a:solidFill>
            <a:srgbClr val="166D6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04672" y="2322576"/>
            <a:ext cx="4800600" cy="841248"/>
          </a:xfrm>
          <a:prstGeom prst="rect">
            <a:avLst/>
          </a:prstGeom>
          <a:noFill/>
        </p:spPr>
        <p:txBody>
          <a:bodyPr wrap="square" lIns="0" rIns="0" tIns="0" bIns="0">
            <a:spAutoFit/>
          </a:bodyPr>
          <a:lstStyle/>
          <a:p>
            <a:pPr>
              <a:spcAft>
                <a:spcPts val="500"/>
              </a:spcAft>
              <a:defRPr sz="2000" b="0">
                <a:solidFill>
                  <a:srgbClr val="1B1B1A"/>
                </a:solidFill>
                <a:latin typeface="Lato"/>
              </a:defRPr>
            </a:pPr>
            <a:r>
              <a:t>Liu SI: match Al–Ni alloy-formation evidence to model charges.</a:t>
            </a:r>
          </a:p>
        </p:txBody>
      </p:sp>
      <p:sp>
        <p:nvSpPr>
          <p:cNvPr id="13" name="Rectangle 12"/>
          <p:cNvSpPr/>
          <p:nvPr/>
        </p:nvSpPr>
        <p:spPr>
          <a:xfrm>
            <a:off x="594360" y="3346704"/>
            <a:ext cx="54864" cy="274320"/>
          </a:xfrm>
          <a:prstGeom prst="rect">
            <a:avLst/>
          </a:prstGeom>
          <a:solidFill>
            <a:srgbClr val="166D6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804672" y="3273552"/>
            <a:ext cx="4800600" cy="841248"/>
          </a:xfrm>
          <a:prstGeom prst="rect">
            <a:avLst/>
          </a:prstGeom>
          <a:noFill/>
        </p:spPr>
        <p:txBody>
          <a:bodyPr wrap="square" lIns="0" rIns="0" tIns="0" bIns="0">
            <a:spAutoFit/>
          </a:bodyPr>
          <a:lstStyle/>
          <a:p>
            <a:pPr>
              <a:spcAft>
                <a:spcPts val="500"/>
              </a:spcAft>
              <a:defRPr sz="2000" b="0">
                <a:solidFill>
                  <a:srgbClr val="1B1B1A"/>
                </a:solidFill>
                <a:latin typeface="Lato"/>
              </a:defRPr>
            </a:pPr>
            <a:r>
              <a:t>AlNi example: base charges ±0.39e in SI Table S2.</a:t>
            </a:r>
          </a:p>
        </p:txBody>
      </p:sp>
      <p:sp>
        <p:nvSpPr>
          <p:cNvPr id="15" name="Rectangle 14"/>
          <p:cNvSpPr/>
          <p:nvPr/>
        </p:nvSpPr>
        <p:spPr>
          <a:xfrm>
            <a:off x="594360" y="4297680"/>
            <a:ext cx="54864" cy="274320"/>
          </a:xfrm>
          <a:prstGeom prst="rect">
            <a:avLst/>
          </a:prstGeom>
          <a:solidFill>
            <a:srgbClr val="166D6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04672" y="4224528"/>
            <a:ext cx="4800600" cy="841248"/>
          </a:xfrm>
          <a:prstGeom prst="rect">
            <a:avLst/>
          </a:prstGeom>
          <a:noFill/>
        </p:spPr>
        <p:txBody>
          <a:bodyPr wrap="square" lIns="0" rIns="0" tIns="0" bIns="0">
            <a:spAutoFit/>
          </a:bodyPr>
          <a:lstStyle/>
          <a:p>
            <a:pPr>
              <a:spcAft>
                <a:spcPts val="500"/>
              </a:spcAft>
              <a:defRPr sz="2000" b="0">
                <a:solidFill>
                  <a:srgbClr val="1B1B1A"/>
                </a:solidFill>
                <a:latin typeface="Lato"/>
              </a:defRPr>
            </a:pPr>
            <a:r>
              <a:t>Charge transfer must preserve total neutrality.</a:t>
            </a:r>
          </a:p>
        </p:txBody>
      </p:sp>
      <p:cxnSp>
        <p:nvCxnSpPr>
          <p:cNvPr id="17" name="Connector 16"/>
          <p:cNvCxnSpPr/>
          <p:nvPr/>
        </p:nvCxnSpPr>
        <p:spPr>
          <a:xfrm>
            <a:off x="6583680" y="2834640"/>
            <a:ext cx="2066544" cy="941832"/>
          </a:xfrm>
          <a:prstGeom prst="line">
            <a:avLst/>
          </a:prstGeom>
          <a:ln w="25400">
            <a:solidFill>
              <a:srgbClr val="5C5A55"/>
            </a:solidFill>
          </a:ln>
        </p:spPr>
        <p:style>
          <a:lnRef idx="2">
            <a:schemeClr val="accent1"/>
          </a:lnRef>
          <a:fillRef idx="0">
            <a:schemeClr val="accent1"/>
          </a:fillRef>
          <a:effectRef idx="1">
            <a:schemeClr val="accent1"/>
          </a:effectRef>
          <a:fontRef idx="minor">
            <a:schemeClr val="tx1"/>
          </a:fontRef>
        </p:style>
      </p:cxnSp>
      <p:cxnSp>
        <p:nvCxnSpPr>
          <p:cNvPr id="18" name="Connector 17"/>
          <p:cNvCxnSpPr/>
          <p:nvPr/>
        </p:nvCxnSpPr>
        <p:spPr>
          <a:xfrm flipH="1">
            <a:off x="8650224" y="2258568"/>
            <a:ext cx="265176" cy="1517904"/>
          </a:xfrm>
          <a:prstGeom prst="line">
            <a:avLst/>
          </a:prstGeom>
          <a:ln w="25400">
            <a:solidFill>
              <a:srgbClr val="5C5A55"/>
            </a:solidFill>
          </a:ln>
        </p:spPr>
        <p:style>
          <a:lnRef idx="2">
            <a:schemeClr val="accent1"/>
          </a:lnRef>
          <a:fillRef idx="0">
            <a:schemeClr val="accent1"/>
          </a:fillRef>
          <a:effectRef idx="1">
            <a:schemeClr val="accent1"/>
          </a:effectRef>
          <a:fontRef idx="minor">
            <a:schemeClr val="tx1"/>
          </a:fontRef>
        </p:style>
      </p:cxnSp>
      <p:cxnSp>
        <p:nvCxnSpPr>
          <p:cNvPr id="19" name="Connector 18"/>
          <p:cNvCxnSpPr/>
          <p:nvPr/>
        </p:nvCxnSpPr>
        <p:spPr>
          <a:xfrm flipH="1">
            <a:off x="8650224" y="2980944"/>
            <a:ext cx="2029968" cy="795528"/>
          </a:xfrm>
          <a:prstGeom prst="line">
            <a:avLst/>
          </a:prstGeom>
          <a:ln w="25400">
            <a:solidFill>
              <a:srgbClr val="5C5A55"/>
            </a:solidFill>
          </a:ln>
        </p:spPr>
        <p:style>
          <a:lnRef idx="2">
            <a:schemeClr val="accent1"/>
          </a:lnRef>
          <a:fillRef idx="0">
            <a:schemeClr val="accent1"/>
          </a:fillRef>
          <a:effectRef idx="1">
            <a:schemeClr val="accent1"/>
          </a:effectRef>
          <a:fontRef idx="minor">
            <a:schemeClr val="tx1"/>
          </a:fontRef>
        </p:style>
      </p:cxnSp>
      <p:cxnSp>
        <p:nvCxnSpPr>
          <p:cNvPr id="20" name="Connector 19"/>
          <p:cNvCxnSpPr/>
          <p:nvPr/>
        </p:nvCxnSpPr>
        <p:spPr>
          <a:xfrm>
            <a:off x="8311896" y="3611880"/>
            <a:ext cx="338328" cy="164592"/>
          </a:xfrm>
          <a:prstGeom prst="line">
            <a:avLst/>
          </a:prstGeom>
          <a:ln w="25400">
            <a:solidFill>
              <a:srgbClr val="5C5A55"/>
            </a:solidFill>
          </a:ln>
        </p:spPr>
        <p:style>
          <a:lnRef idx="2">
            <a:schemeClr val="accent1"/>
          </a:lnRef>
          <a:fillRef idx="0">
            <a:schemeClr val="accent1"/>
          </a:fillRef>
          <a:effectRef idx="1">
            <a:schemeClr val="accent1"/>
          </a:effectRef>
          <a:fontRef idx="minor">
            <a:schemeClr val="tx1"/>
          </a:fontRef>
        </p:style>
      </p:cxnSp>
      <p:cxnSp>
        <p:nvCxnSpPr>
          <p:cNvPr id="21" name="Connector 20"/>
          <p:cNvCxnSpPr/>
          <p:nvPr/>
        </p:nvCxnSpPr>
        <p:spPr>
          <a:xfrm flipV="1">
            <a:off x="6583680" y="3776472"/>
            <a:ext cx="2066544" cy="566928"/>
          </a:xfrm>
          <a:prstGeom prst="line">
            <a:avLst/>
          </a:prstGeom>
          <a:ln w="25400">
            <a:solidFill>
              <a:srgbClr val="5C5A55"/>
            </a:solidFill>
          </a:ln>
        </p:spPr>
        <p:style>
          <a:lnRef idx="2">
            <a:schemeClr val="accent1"/>
          </a:lnRef>
          <a:fillRef idx="0">
            <a:schemeClr val="accent1"/>
          </a:fillRef>
          <a:effectRef idx="1">
            <a:schemeClr val="accent1"/>
          </a:effectRef>
          <a:fontRef idx="minor">
            <a:schemeClr val="tx1"/>
          </a:fontRef>
        </p:style>
      </p:cxnSp>
      <p:cxnSp>
        <p:nvCxnSpPr>
          <p:cNvPr id="22" name="Connector 21"/>
          <p:cNvCxnSpPr/>
          <p:nvPr/>
        </p:nvCxnSpPr>
        <p:spPr>
          <a:xfrm flipH="1" flipV="1">
            <a:off x="8650224" y="3776472"/>
            <a:ext cx="265176" cy="18288"/>
          </a:xfrm>
          <a:prstGeom prst="line">
            <a:avLst/>
          </a:prstGeom>
          <a:ln w="25400">
            <a:solidFill>
              <a:srgbClr val="5C5A55"/>
            </a:solidFill>
          </a:ln>
        </p:spPr>
        <p:style>
          <a:lnRef idx="2">
            <a:schemeClr val="accent1"/>
          </a:lnRef>
          <a:fillRef idx="0">
            <a:schemeClr val="accent1"/>
          </a:fillRef>
          <a:effectRef idx="1">
            <a:schemeClr val="accent1"/>
          </a:effectRef>
          <a:fontRef idx="minor">
            <a:schemeClr val="tx1"/>
          </a:fontRef>
        </p:style>
      </p:cxnSp>
      <p:cxnSp>
        <p:nvCxnSpPr>
          <p:cNvPr id="23" name="Connector 22"/>
          <p:cNvCxnSpPr/>
          <p:nvPr/>
        </p:nvCxnSpPr>
        <p:spPr>
          <a:xfrm flipH="1" flipV="1">
            <a:off x="8650224" y="3776472"/>
            <a:ext cx="2029968" cy="713232"/>
          </a:xfrm>
          <a:prstGeom prst="line">
            <a:avLst/>
          </a:prstGeom>
          <a:ln w="25400">
            <a:solidFill>
              <a:srgbClr val="5C5A55"/>
            </a:solidFill>
          </a:ln>
        </p:spPr>
        <p:style>
          <a:lnRef idx="2">
            <a:schemeClr val="accent1"/>
          </a:lnRef>
          <a:fillRef idx="0">
            <a:schemeClr val="accent1"/>
          </a:fillRef>
          <a:effectRef idx="1">
            <a:schemeClr val="accent1"/>
          </a:effectRef>
          <a:fontRef idx="minor">
            <a:schemeClr val="tx1"/>
          </a:fontRef>
        </p:style>
      </p:cxnSp>
      <p:cxnSp>
        <p:nvCxnSpPr>
          <p:cNvPr id="24" name="Connector 23"/>
          <p:cNvCxnSpPr/>
          <p:nvPr/>
        </p:nvCxnSpPr>
        <p:spPr>
          <a:xfrm flipV="1">
            <a:off x="8311896" y="3776472"/>
            <a:ext cx="338328" cy="1362456"/>
          </a:xfrm>
          <a:prstGeom prst="line">
            <a:avLst/>
          </a:prstGeom>
          <a:ln w="25400">
            <a:solidFill>
              <a:srgbClr val="5C5A55"/>
            </a:solidFill>
          </a:ln>
        </p:spPr>
        <p:style>
          <a:lnRef idx="2">
            <a:schemeClr val="accent1"/>
          </a:lnRef>
          <a:fillRef idx="0">
            <a:schemeClr val="accent1"/>
          </a:fillRef>
          <a:effectRef idx="1">
            <a:schemeClr val="accent1"/>
          </a:effectRef>
          <a:fontRef idx="minor">
            <a:schemeClr val="tx1"/>
          </a:fontRef>
        </p:style>
      </p:cxnSp>
      <p:sp>
        <p:nvSpPr>
          <p:cNvPr id="25" name="Oval 24"/>
          <p:cNvSpPr/>
          <p:nvPr/>
        </p:nvSpPr>
        <p:spPr>
          <a:xfrm>
            <a:off x="6437376" y="2688336"/>
            <a:ext cx="292608" cy="292608"/>
          </a:xfrm>
          <a:prstGeom prst="ellipse">
            <a:avLst/>
          </a:prstGeom>
          <a:solidFill>
            <a:srgbClr val="80530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Oval 25"/>
          <p:cNvSpPr/>
          <p:nvPr/>
        </p:nvSpPr>
        <p:spPr>
          <a:xfrm>
            <a:off x="8769096" y="2112264"/>
            <a:ext cx="292608" cy="292608"/>
          </a:xfrm>
          <a:prstGeom prst="ellipse">
            <a:avLst/>
          </a:prstGeom>
          <a:solidFill>
            <a:srgbClr val="80530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Oval 26"/>
          <p:cNvSpPr/>
          <p:nvPr/>
        </p:nvSpPr>
        <p:spPr>
          <a:xfrm>
            <a:off x="10533888" y="2834639"/>
            <a:ext cx="292608" cy="292608"/>
          </a:xfrm>
          <a:prstGeom prst="ellipse">
            <a:avLst/>
          </a:prstGeom>
          <a:solidFill>
            <a:srgbClr val="80530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Oval 27"/>
          <p:cNvSpPr/>
          <p:nvPr/>
        </p:nvSpPr>
        <p:spPr>
          <a:xfrm>
            <a:off x="8165592" y="3465576"/>
            <a:ext cx="292608" cy="292608"/>
          </a:xfrm>
          <a:prstGeom prst="ellipse">
            <a:avLst/>
          </a:prstGeom>
          <a:solidFill>
            <a:srgbClr val="80530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Oval 28"/>
          <p:cNvSpPr/>
          <p:nvPr/>
        </p:nvSpPr>
        <p:spPr>
          <a:xfrm>
            <a:off x="6437376" y="4197096"/>
            <a:ext cx="292608" cy="292608"/>
          </a:xfrm>
          <a:prstGeom prst="ellipse">
            <a:avLst/>
          </a:prstGeom>
          <a:solidFill>
            <a:srgbClr val="80530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Oval 29"/>
          <p:cNvSpPr/>
          <p:nvPr/>
        </p:nvSpPr>
        <p:spPr>
          <a:xfrm>
            <a:off x="8769096" y="3648456"/>
            <a:ext cx="292608" cy="292608"/>
          </a:xfrm>
          <a:prstGeom prst="ellipse">
            <a:avLst/>
          </a:prstGeom>
          <a:solidFill>
            <a:srgbClr val="80530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Oval 30"/>
          <p:cNvSpPr/>
          <p:nvPr/>
        </p:nvSpPr>
        <p:spPr>
          <a:xfrm>
            <a:off x="10533888" y="4343400"/>
            <a:ext cx="292608" cy="292608"/>
          </a:xfrm>
          <a:prstGeom prst="ellipse">
            <a:avLst/>
          </a:prstGeom>
          <a:solidFill>
            <a:srgbClr val="80530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Oval 31"/>
          <p:cNvSpPr/>
          <p:nvPr/>
        </p:nvSpPr>
        <p:spPr>
          <a:xfrm>
            <a:off x="8165592" y="4992624"/>
            <a:ext cx="292608" cy="292608"/>
          </a:xfrm>
          <a:prstGeom prst="ellipse">
            <a:avLst/>
          </a:prstGeom>
          <a:solidFill>
            <a:srgbClr val="80530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Oval 32"/>
          <p:cNvSpPr/>
          <p:nvPr/>
        </p:nvSpPr>
        <p:spPr>
          <a:xfrm>
            <a:off x="8439912" y="3566160"/>
            <a:ext cx="420624" cy="420624"/>
          </a:xfrm>
          <a:prstGeom prst="ellipse">
            <a:avLst/>
          </a:prstGeom>
          <a:solidFill>
            <a:srgbClr val="315FA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TextBox 33"/>
          <p:cNvSpPr txBox="1"/>
          <p:nvPr/>
        </p:nvSpPr>
        <p:spPr>
          <a:xfrm>
            <a:off x="6355080" y="5468112"/>
            <a:ext cx="2468880" cy="265176"/>
          </a:xfrm>
          <a:prstGeom prst="rect">
            <a:avLst/>
          </a:prstGeom>
          <a:noFill/>
        </p:spPr>
        <p:txBody>
          <a:bodyPr wrap="square" lIns="0" rIns="0" tIns="0" bIns="0">
            <a:spAutoFit/>
          </a:bodyPr>
          <a:lstStyle/>
          <a:p>
            <a:pPr>
              <a:spcAft>
                <a:spcPts val="500"/>
              </a:spcAft>
              <a:defRPr sz="1500" b="0">
                <a:solidFill>
                  <a:srgbClr val="80530C"/>
                </a:solidFill>
                <a:latin typeface="Lato"/>
              </a:defRPr>
            </a:pPr>
            <a:r>
              <a:t>Al +0.39e</a:t>
            </a:r>
          </a:p>
        </p:txBody>
      </p:sp>
      <p:sp>
        <p:nvSpPr>
          <p:cNvPr id="35" name="TextBox 34"/>
          <p:cNvSpPr txBox="1"/>
          <p:nvPr/>
        </p:nvSpPr>
        <p:spPr>
          <a:xfrm>
            <a:off x="9098280" y="5468112"/>
            <a:ext cx="2468880" cy="265176"/>
          </a:xfrm>
          <a:prstGeom prst="rect">
            <a:avLst/>
          </a:prstGeom>
          <a:noFill/>
        </p:spPr>
        <p:txBody>
          <a:bodyPr wrap="square" lIns="0" rIns="0" tIns="0" bIns="0">
            <a:spAutoFit/>
          </a:bodyPr>
          <a:lstStyle/>
          <a:p>
            <a:pPr>
              <a:spcAft>
                <a:spcPts val="500"/>
              </a:spcAft>
              <a:defRPr sz="1500" b="0">
                <a:solidFill>
                  <a:srgbClr val="315FA2"/>
                </a:solidFill>
                <a:latin typeface="Lato"/>
              </a:defRPr>
            </a:pPr>
            <a:r>
              <a:t>Ni −0.39e</a:t>
            </a:r>
          </a:p>
        </p:txBody>
      </p:sp>
      <p:sp>
        <p:nvSpPr>
          <p:cNvPr id="36" name="TextBox 35"/>
          <p:cNvSpPr txBox="1"/>
          <p:nvPr/>
        </p:nvSpPr>
        <p:spPr>
          <a:xfrm>
            <a:off x="6355080" y="5742432"/>
            <a:ext cx="5120640" cy="228600"/>
          </a:xfrm>
          <a:prstGeom prst="rect">
            <a:avLst/>
          </a:prstGeom>
          <a:noFill/>
        </p:spPr>
        <p:txBody>
          <a:bodyPr wrap="square" lIns="0" rIns="0" tIns="0" bIns="0">
            <a:spAutoFit/>
          </a:bodyPr>
          <a:lstStyle/>
          <a:p>
            <a:pPr>
              <a:spcAft>
                <a:spcPts val="500"/>
              </a:spcAft>
              <a:defRPr sz="1100" b="0">
                <a:solidFill>
                  <a:srgbClr val="5C5A55"/>
                </a:solidFill>
                <a:latin typeface="Lato"/>
              </a:defRPr>
            </a:pPr>
            <a:r>
              <a:t>B2 topology · schematic · not a metric structure</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bg>
      <p:bgPr>
        <a:solidFill>
          <a:srgbClr val="FBFAF7"/>
        </a:solidFill>
        <a:effectLst/>
      </p:bgPr>
    </p:bg>
    <p:spTree>
      <p:nvGrpSpPr>
        <p:cNvPr id="1" name=""/>
        <p:cNvGrpSpPr/>
        <p:nvPr/>
      </p:nvGrpSpPr>
      <p:grpSpPr/>
      <p:sp>
        <p:nvSpPr>
          <p:cNvPr id="2" name="TextBox 1"/>
          <p:cNvSpPr txBox="1"/>
          <p:nvPr/>
        </p:nvSpPr>
        <p:spPr>
          <a:xfrm>
            <a:off x="594360" y="256032"/>
            <a:ext cx="4572000" cy="182880"/>
          </a:xfrm>
          <a:prstGeom prst="rect">
            <a:avLst/>
          </a:prstGeom>
          <a:noFill/>
        </p:spPr>
        <p:txBody>
          <a:bodyPr wrap="square" lIns="0" rIns="0" tIns="0" bIns="0">
            <a:spAutoFit/>
          </a:bodyPr>
          <a:lstStyle/>
          <a:p>
            <a:pPr>
              <a:spcAft>
                <a:spcPts val="500"/>
              </a:spcAft>
              <a:defRPr sz="1000" b="1">
                <a:solidFill>
                  <a:srgbClr val="5C5A55"/>
                </a:solidFill>
                <a:latin typeface="Lato"/>
              </a:defRPr>
            </a:pPr>
            <a:r>
              <a:t>INTERFACE FORCE FIELD</a:t>
            </a:r>
          </a:p>
        </p:txBody>
      </p:sp>
      <p:sp>
        <p:nvSpPr>
          <p:cNvPr id="3" name="TextBox 2"/>
          <p:cNvSpPr txBox="1"/>
          <p:nvPr/>
        </p:nvSpPr>
        <p:spPr>
          <a:xfrm>
            <a:off x="7315200" y="256032"/>
            <a:ext cx="4251960" cy="219456"/>
          </a:xfrm>
          <a:prstGeom prst="rect">
            <a:avLst/>
          </a:prstGeom>
          <a:noFill/>
        </p:spPr>
        <p:txBody>
          <a:bodyPr wrap="square" lIns="0" rIns="0" tIns="0" bIns="0">
            <a:spAutoFit/>
          </a:bodyPr>
          <a:lstStyle/>
          <a:p>
            <a:pPr algn="r">
              <a:spcAft>
                <a:spcPts val="500"/>
              </a:spcAft>
              <a:defRPr sz="1000" b="0">
                <a:solidFill>
                  <a:srgbClr val="166D66"/>
                </a:solidFill>
                <a:latin typeface="Lato"/>
              </a:defRPr>
            </a:pPr>
            <a:r>
              <a:t>03 · EXPERIMENT &amp; EVIDENCE</a:t>
            </a:r>
          </a:p>
        </p:txBody>
      </p:sp>
      <p:sp>
        <p:nvSpPr>
          <p:cNvPr id="4" name="TextBox 3"/>
          <p:cNvSpPr txBox="1"/>
          <p:nvPr/>
        </p:nvSpPr>
        <p:spPr>
          <a:xfrm>
            <a:off x="594360" y="749808"/>
            <a:ext cx="10972800" cy="685800"/>
          </a:xfrm>
          <a:prstGeom prst="rect">
            <a:avLst/>
          </a:prstGeom>
          <a:noFill/>
        </p:spPr>
        <p:txBody>
          <a:bodyPr wrap="square" lIns="0" rIns="0" tIns="0" bIns="0">
            <a:spAutoFit/>
          </a:bodyPr>
          <a:lstStyle/>
          <a:p>
            <a:pPr>
              <a:spcAft>
                <a:spcPts val="500"/>
              </a:spcAft>
              <a:defRPr sz="3200" b="1">
                <a:solidFill>
                  <a:srgbClr val="1B1B1A"/>
                </a:solidFill>
                <a:latin typeface="Lato"/>
              </a:defRPr>
            </a:pPr>
            <a:r>
              <a:t>A defect changes its local environment</a:t>
            </a:r>
          </a:p>
        </p:txBody>
      </p:sp>
      <p:sp>
        <p:nvSpPr>
          <p:cNvPr id="5" name="TextBox 4"/>
          <p:cNvSpPr txBox="1"/>
          <p:nvPr/>
        </p:nvSpPr>
        <p:spPr>
          <a:xfrm>
            <a:off x="594360" y="1463040"/>
            <a:ext cx="10972800" cy="557784"/>
          </a:xfrm>
          <a:prstGeom prst="rect">
            <a:avLst/>
          </a:prstGeom>
          <a:noFill/>
        </p:spPr>
        <p:txBody>
          <a:bodyPr wrap="square" lIns="0" rIns="0" tIns="0" bIns="0">
            <a:spAutoFit/>
          </a:bodyPr>
          <a:lstStyle/>
          <a:p>
            <a:pPr>
              <a:spcAft>
                <a:spcPts val="500"/>
              </a:spcAft>
              <a:defRPr sz="1900" b="0">
                <a:solidFill>
                  <a:srgbClr val="5C5A55"/>
                </a:solidFill>
                <a:latin typeface="Lato"/>
              </a:defRPr>
            </a:pPr>
            <a:r>
              <a:t>Different charge hypotheses change the computed energy.</a:t>
            </a:r>
          </a:p>
        </p:txBody>
      </p:sp>
      <p:cxnSp>
        <p:nvCxnSpPr>
          <p:cNvPr id="6" name="Connector 5"/>
          <p:cNvCxnSpPr/>
          <p:nvPr/>
        </p:nvCxnSpPr>
        <p:spPr>
          <a:xfrm>
            <a:off x="594360" y="6336792"/>
            <a:ext cx="11000232" cy="0"/>
          </a:xfrm>
          <a:prstGeom prst="line">
            <a:avLst/>
          </a:prstGeom>
          <a:ln w="8890">
            <a:solidFill>
              <a:srgbClr val="B9B3A5"/>
            </a:solidFill>
          </a:ln>
        </p:spPr>
        <p:style>
          <a:lnRef idx="2">
            <a:schemeClr val="accent1"/>
          </a:lnRef>
          <a:fillRef idx="0">
            <a:schemeClr val="accent1"/>
          </a:fillRef>
          <a:effectRef idx="1">
            <a:schemeClr val="accent1"/>
          </a:effectRef>
          <a:fontRef idx="minor">
            <a:schemeClr val="tx1"/>
          </a:fontRef>
        </p:style>
      </p:cxnSp>
      <p:sp>
        <p:nvSpPr>
          <p:cNvPr id="7" name="Rectangle 6"/>
          <p:cNvSpPr/>
          <p:nvPr/>
        </p:nvSpPr>
        <p:spPr>
          <a:xfrm>
            <a:off x="594360" y="6336792"/>
            <a:ext cx="6600139" cy="22860"/>
          </a:xfrm>
          <a:prstGeom prst="rect">
            <a:avLst/>
          </a:prstGeom>
          <a:solidFill>
            <a:srgbClr val="166D6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94360" y="6446520"/>
            <a:ext cx="9144000" cy="182880"/>
          </a:xfrm>
          <a:prstGeom prst="rect">
            <a:avLst/>
          </a:prstGeom>
          <a:noFill/>
        </p:spPr>
        <p:txBody>
          <a:bodyPr wrap="square" lIns="0" rIns="0" tIns="0" bIns="0">
            <a:spAutoFit/>
          </a:bodyPr>
          <a:lstStyle/>
          <a:p>
            <a:pPr>
              <a:spcAft>
                <a:spcPts val="500"/>
              </a:spcAft>
              <a:defRPr sz="1000" b="0">
                <a:solidFill>
                  <a:srgbClr val="5C5A55"/>
                </a:solidFill>
                <a:latin typeface="Lato"/>
              </a:defRPr>
            </a:pPr>
            <a:r>
              <a:t>L18SI</a:t>
            </a:r>
          </a:p>
        </p:txBody>
      </p:sp>
      <p:sp>
        <p:nvSpPr>
          <p:cNvPr id="9" name="TextBox 8"/>
          <p:cNvSpPr txBox="1"/>
          <p:nvPr/>
        </p:nvSpPr>
        <p:spPr>
          <a:xfrm>
            <a:off x="10607040" y="6419088"/>
            <a:ext cx="960120" cy="274320"/>
          </a:xfrm>
          <a:prstGeom prst="rect">
            <a:avLst/>
          </a:prstGeom>
          <a:noFill/>
        </p:spPr>
        <p:txBody>
          <a:bodyPr wrap="square" lIns="0" rIns="0" tIns="0" bIns="0">
            <a:spAutoFit/>
          </a:bodyPr>
          <a:lstStyle/>
          <a:p>
            <a:pPr algn="r">
              <a:spcAft>
                <a:spcPts val="500"/>
              </a:spcAft>
              <a:defRPr sz="1100" b="0">
                <a:solidFill>
                  <a:srgbClr val="5C5A55"/>
                </a:solidFill>
                <a:latin typeface="Lato"/>
              </a:defRPr>
            </a:pPr>
            <a:r>
              <a:t>21 / 35</a:t>
            </a:r>
          </a:p>
        </p:txBody>
      </p:sp>
      <p:sp>
        <p:nvSpPr>
          <p:cNvPr id="10" name="TextBox 9"/>
          <p:cNvSpPr txBox="1"/>
          <p:nvPr/>
        </p:nvSpPr>
        <p:spPr>
          <a:xfrm>
            <a:off x="594360" y="5925312"/>
            <a:ext cx="10972800" cy="310896"/>
          </a:xfrm>
          <a:prstGeom prst="rect">
            <a:avLst/>
          </a:prstGeom>
          <a:noFill/>
        </p:spPr>
        <p:txBody>
          <a:bodyPr wrap="square" lIns="0" rIns="0" tIns="0" bIns="0">
            <a:spAutoFit/>
          </a:bodyPr>
          <a:lstStyle/>
          <a:p>
            <a:pPr>
              <a:spcAft>
                <a:spcPts val="500"/>
              </a:spcAft>
              <a:defRPr sz="1000" b="1">
                <a:solidFill>
                  <a:srgbClr val="80530C"/>
                </a:solidFill>
                <a:latin typeface="Lato"/>
              </a:defRPr>
            </a:pPr>
            <a:r>
              <a:t>TABLE S2 · CHARGE-HYPOTHESIS SENSITIVITY</a:t>
            </a:r>
          </a:p>
        </p:txBody>
      </p:sp>
      <p:sp>
        <p:nvSpPr>
          <p:cNvPr id="11" name="Rectangle 10"/>
          <p:cNvSpPr/>
          <p:nvPr/>
        </p:nvSpPr>
        <p:spPr>
          <a:xfrm>
            <a:off x="594360" y="2404872"/>
            <a:ext cx="54864" cy="274320"/>
          </a:xfrm>
          <a:prstGeom prst="rect">
            <a:avLst/>
          </a:prstGeom>
          <a:solidFill>
            <a:srgbClr val="166D6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04672" y="2331720"/>
            <a:ext cx="4361688" cy="841248"/>
          </a:xfrm>
          <a:prstGeom prst="rect">
            <a:avLst/>
          </a:prstGeom>
          <a:noFill/>
        </p:spPr>
        <p:txBody>
          <a:bodyPr wrap="square" lIns="0" rIns="0" tIns="0" bIns="0">
            <a:spAutoFit/>
          </a:bodyPr>
          <a:lstStyle/>
          <a:p>
            <a:pPr>
              <a:spcAft>
                <a:spcPts val="500"/>
              </a:spcAft>
              <a:defRPr sz="2000" b="0">
                <a:solidFill>
                  <a:srgbClr val="1B1B1A"/>
                </a:solidFill>
                <a:latin typeface="Lato"/>
              </a:defRPr>
            </a:pPr>
            <a:r>
              <a:t>Ni vacancy in AlNi: redistribute the removed site’s charge.</a:t>
            </a:r>
          </a:p>
        </p:txBody>
      </p:sp>
      <p:sp>
        <p:nvSpPr>
          <p:cNvPr id="13" name="Rectangle 12"/>
          <p:cNvSpPr/>
          <p:nvPr/>
        </p:nvSpPr>
        <p:spPr>
          <a:xfrm>
            <a:off x="594360" y="3410712"/>
            <a:ext cx="54864" cy="274320"/>
          </a:xfrm>
          <a:prstGeom prst="rect">
            <a:avLst/>
          </a:prstGeom>
          <a:solidFill>
            <a:srgbClr val="166D6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804672" y="3337560"/>
            <a:ext cx="4361688" cy="841248"/>
          </a:xfrm>
          <a:prstGeom prst="rect">
            <a:avLst/>
          </a:prstGeom>
          <a:noFill/>
        </p:spPr>
        <p:txBody>
          <a:bodyPr wrap="square" lIns="0" rIns="0" tIns="0" bIns="0">
            <a:spAutoFit/>
          </a:bodyPr>
          <a:lstStyle/>
          <a:p>
            <a:pPr>
              <a:spcAft>
                <a:spcPts val="500"/>
              </a:spcAft>
              <a:defRPr sz="2000" b="0">
                <a:solidFill>
                  <a:srgbClr val="1B1B1A"/>
                </a:solidFill>
                <a:latin typeface="Lato"/>
              </a:defRPr>
            </a:pPr>
            <a:r>
              <a:t>SI Table S2 raw energies: 5.49, 4.57 and 2.59 eV.</a:t>
            </a:r>
          </a:p>
        </p:txBody>
      </p:sp>
      <p:sp>
        <p:nvSpPr>
          <p:cNvPr id="15" name="Rectangle 14"/>
          <p:cNvSpPr/>
          <p:nvPr/>
        </p:nvSpPr>
        <p:spPr>
          <a:xfrm>
            <a:off x="594360" y="4416552"/>
            <a:ext cx="54864" cy="274320"/>
          </a:xfrm>
          <a:prstGeom prst="rect">
            <a:avLst/>
          </a:prstGeom>
          <a:solidFill>
            <a:srgbClr val="166D6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04672" y="4343400"/>
            <a:ext cx="4361688" cy="841248"/>
          </a:xfrm>
          <a:prstGeom prst="rect">
            <a:avLst/>
          </a:prstGeom>
          <a:noFill/>
        </p:spPr>
        <p:txBody>
          <a:bodyPr wrap="square" lIns="0" rIns="0" tIns="0" bIns="0">
            <a:spAutoFit/>
          </a:bodyPr>
          <a:lstStyle/>
          <a:p>
            <a:pPr>
              <a:spcAft>
                <a:spcPts val="500"/>
              </a:spcAft>
              <a:defRPr sz="2000" b="0">
                <a:solidFill>
                  <a:srgbClr val="1B1B1A"/>
                </a:solidFill>
                <a:latin typeface="Lato"/>
              </a:defRPr>
            </a:pPr>
            <a:r>
              <a:t>Raw defect energies are not final formation free energies.</a:t>
            </a:r>
          </a:p>
        </p:txBody>
      </p:sp>
      <p:pic>
        <p:nvPicPr>
          <p:cNvPr id="17" name="Picture 16" descr="alloy-defect.png"/>
          <p:cNvPicPr>
            <a:picLocks noChangeAspect="1"/>
          </p:cNvPicPr>
          <p:nvPr/>
        </p:nvPicPr>
        <p:blipFill>
          <a:blip r:embed="rId2"/>
          <a:stretch>
            <a:fillRect/>
          </a:stretch>
        </p:blipFill>
        <p:spPr>
          <a:xfrm>
            <a:off x="5394960" y="2186432"/>
            <a:ext cx="6217920" cy="3454400"/>
          </a:xfrm>
          <a:prstGeom prst="rect">
            <a:avLst/>
          </a:prstGeom>
        </p:spPr>
      </p:pic>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bg>
      <p:bgPr>
        <a:solidFill>
          <a:srgbClr val="FBFAF7"/>
        </a:solidFill>
        <a:effectLst/>
      </p:bgPr>
    </p:bg>
    <p:spTree>
      <p:nvGrpSpPr>
        <p:cNvPr id="1" name=""/>
        <p:cNvGrpSpPr/>
        <p:nvPr/>
      </p:nvGrpSpPr>
      <p:grpSpPr/>
      <p:sp>
        <p:nvSpPr>
          <p:cNvPr id="2" name="TextBox 1"/>
          <p:cNvSpPr txBox="1"/>
          <p:nvPr/>
        </p:nvSpPr>
        <p:spPr>
          <a:xfrm>
            <a:off x="594360" y="256032"/>
            <a:ext cx="4572000" cy="182880"/>
          </a:xfrm>
          <a:prstGeom prst="rect">
            <a:avLst/>
          </a:prstGeom>
          <a:noFill/>
        </p:spPr>
        <p:txBody>
          <a:bodyPr wrap="square" lIns="0" rIns="0" tIns="0" bIns="0">
            <a:spAutoFit/>
          </a:bodyPr>
          <a:lstStyle/>
          <a:p>
            <a:pPr>
              <a:spcAft>
                <a:spcPts val="500"/>
              </a:spcAft>
              <a:defRPr sz="1000" b="1">
                <a:solidFill>
                  <a:srgbClr val="5C5A55"/>
                </a:solidFill>
                <a:latin typeface="Lato"/>
              </a:defRPr>
            </a:pPr>
            <a:r>
              <a:t>INTERFACE FORCE FIELD</a:t>
            </a:r>
          </a:p>
        </p:txBody>
      </p:sp>
      <p:sp>
        <p:nvSpPr>
          <p:cNvPr id="3" name="TextBox 2"/>
          <p:cNvSpPr txBox="1"/>
          <p:nvPr/>
        </p:nvSpPr>
        <p:spPr>
          <a:xfrm>
            <a:off x="7315200" y="256032"/>
            <a:ext cx="4251960" cy="219456"/>
          </a:xfrm>
          <a:prstGeom prst="rect">
            <a:avLst/>
          </a:prstGeom>
          <a:noFill/>
        </p:spPr>
        <p:txBody>
          <a:bodyPr wrap="square" lIns="0" rIns="0" tIns="0" bIns="0">
            <a:spAutoFit/>
          </a:bodyPr>
          <a:lstStyle/>
          <a:p>
            <a:pPr algn="r">
              <a:spcAft>
                <a:spcPts val="500"/>
              </a:spcAft>
              <a:defRPr sz="1000" b="0">
                <a:solidFill>
                  <a:srgbClr val="166D66"/>
                </a:solidFill>
                <a:latin typeface="Lato"/>
              </a:defRPr>
            </a:pPr>
            <a:r>
              <a:t>03 · EXPERIMENT &amp; EVIDENCE</a:t>
            </a:r>
          </a:p>
        </p:txBody>
      </p:sp>
      <p:sp>
        <p:nvSpPr>
          <p:cNvPr id="4" name="TextBox 3"/>
          <p:cNvSpPr txBox="1"/>
          <p:nvPr/>
        </p:nvSpPr>
        <p:spPr>
          <a:xfrm>
            <a:off x="594360" y="749808"/>
            <a:ext cx="10972800" cy="685800"/>
          </a:xfrm>
          <a:prstGeom prst="rect">
            <a:avLst/>
          </a:prstGeom>
          <a:noFill/>
        </p:spPr>
        <p:txBody>
          <a:bodyPr wrap="square" lIns="0" rIns="0" tIns="0" bIns="0">
            <a:spAutoFit/>
          </a:bodyPr>
          <a:lstStyle/>
          <a:p>
            <a:pPr>
              <a:spcAft>
                <a:spcPts val="500"/>
              </a:spcAft>
              <a:defRPr sz="3200" b="1">
                <a:solidFill>
                  <a:srgbClr val="1B1B1A"/>
                </a:solidFill>
                <a:latin typeface="Lato"/>
              </a:defRPr>
            </a:pPr>
            <a:r>
              <a:t>Calibration and validation take different paths</a:t>
            </a:r>
          </a:p>
        </p:txBody>
      </p:sp>
      <p:sp>
        <p:nvSpPr>
          <p:cNvPr id="5" name="TextBox 4"/>
          <p:cNvSpPr txBox="1"/>
          <p:nvPr/>
        </p:nvSpPr>
        <p:spPr>
          <a:xfrm>
            <a:off x="594360" y="1463040"/>
            <a:ext cx="10972800" cy="557784"/>
          </a:xfrm>
          <a:prstGeom prst="rect">
            <a:avLst/>
          </a:prstGeom>
          <a:noFill/>
        </p:spPr>
        <p:txBody>
          <a:bodyPr wrap="square" lIns="0" rIns="0" tIns="0" bIns="0">
            <a:spAutoFit/>
          </a:bodyPr>
          <a:lstStyle/>
          <a:p>
            <a:pPr>
              <a:spcAft>
                <a:spcPts val="500"/>
              </a:spcAft>
              <a:defRPr sz="1900" b="0">
                <a:solidFill>
                  <a:srgbClr val="5C5A55"/>
                </a:solidFill>
                <a:latin typeface="Lato"/>
              </a:defRPr>
            </a:pPr>
            <a:r>
              <a:t>Protect the independent test from every tuning decision.</a:t>
            </a:r>
          </a:p>
        </p:txBody>
      </p:sp>
      <p:cxnSp>
        <p:nvCxnSpPr>
          <p:cNvPr id="6" name="Connector 5"/>
          <p:cNvCxnSpPr/>
          <p:nvPr/>
        </p:nvCxnSpPr>
        <p:spPr>
          <a:xfrm>
            <a:off x="594360" y="6336792"/>
            <a:ext cx="11000232" cy="0"/>
          </a:xfrm>
          <a:prstGeom prst="line">
            <a:avLst/>
          </a:prstGeom>
          <a:ln w="8890">
            <a:solidFill>
              <a:srgbClr val="B9B3A5"/>
            </a:solidFill>
          </a:ln>
        </p:spPr>
        <p:style>
          <a:lnRef idx="2">
            <a:schemeClr val="accent1"/>
          </a:lnRef>
          <a:fillRef idx="0">
            <a:schemeClr val="accent1"/>
          </a:fillRef>
          <a:effectRef idx="1">
            <a:schemeClr val="accent1"/>
          </a:effectRef>
          <a:fontRef idx="minor">
            <a:schemeClr val="tx1"/>
          </a:fontRef>
        </p:style>
      </p:cxnSp>
      <p:sp>
        <p:nvSpPr>
          <p:cNvPr id="7" name="Rectangle 6"/>
          <p:cNvSpPr/>
          <p:nvPr/>
        </p:nvSpPr>
        <p:spPr>
          <a:xfrm>
            <a:off x="594360" y="6336792"/>
            <a:ext cx="6914431" cy="22860"/>
          </a:xfrm>
          <a:prstGeom prst="rect">
            <a:avLst/>
          </a:prstGeom>
          <a:solidFill>
            <a:srgbClr val="166D6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94360" y="6446520"/>
            <a:ext cx="9144000" cy="182880"/>
          </a:xfrm>
          <a:prstGeom prst="rect">
            <a:avLst/>
          </a:prstGeom>
          <a:noFill/>
        </p:spPr>
        <p:txBody>
          <a:bodyPr wrap="square" lIns="0" rIns="0" tIns="0" bIns="0">
            <a:spAutoFit/>
          </a:bodyPr>
          <a:lstStyle/>
          <a:p>
            <a:pPr>
              <a:spcAft>
                <a:spcPts val="500"/>
              </a:spcAft>
              <a:defRPr sz="1000" b="0">
                <a:solidFill>
                  <a:srgbClr val="5C5A55"/>
                </a:solidFill>
                <a:latin typeface="Lato"/>
              </a:defRPr>
            </a:pPr>
            <a:r>
              <a:t>K21 · AGENT</a:t>
            </a:r>
          </a:p>
        </p:txBody>
      </p:sp>
      <p:sp>
        <p:nvSpPr>
          <p:cNvPr id="9" name="TextBox 8"/>
          <p:cNvSpPr txBox="1"/>
          <p:nvPr/>
        </p:nvSpPr>
        <p:spPr>
          <a:xfrm>
            <a:off x="10607040" y="6419088"/>
            <a:ext cx="960120" cy="274320"/>
          </a:xfrm>
          <a:prstGeom prst="rect">
            <a:avLst/>
          </a:prstGeom>
          <a:noFill/>
        </p:spPr>
        <p:txBody>
          <a:bodyPr wrap="square" lIns="0" rIns="0" tIns="0" bIns="0">
            <a:spAutoFit/>
          </a:bodyPr>
          <a:lstStyle/>
          <a:p>
            <a:pPr algn="r">
              <a:spcAft>
                <a:spcPts val="500"/>
              </a:spcAft>
              <a:defRPr sz="1100" b="0">
                <a:solidFill>
                  <a:srgbClr val="5C5A55"/>
                </a:solidFill>
                <a:latin typeface="Lato"/>
              </a:defRPr>
            </a:pPr>
            <a:r>
              <a:t>22 / 35</a:t>
            </a:r>
          </a:p>
        </p:txBody>
      </p:sp>
      <p:sp>
        <p:nvSpPr>
          <p:cNvPr id="10" name="Rounded Rectangle 9"/>
          <p:cNvSpPr/>
          <p:nvPr/>
        </p:nvSpPr>
        <p:spPr>
          <a:xfrm>
            <a:off x="594360" y="2368296"/>
            <a:ext cx="5394960" cy="2057400"/>
          </a:xfrm>
          <a:prstGeom prst="roundRect">
            <a:avLst>
              <a:gd name="adj" fmla="val 8000"/>
            </a:avLst>
          </a:prstGeom>
          <a:solidFill>
            <a:srgbClr val="F3F0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13816" y="2633472"/>
            <a:ext cx="4937760" cy="448056"/>
          </a:xfrm>
          <a:prstGeom prst="rect">
            <a:avLst/>
          </a:prstGeom>
          <a:noFill/>
        </p:spPr>
        <p:txBody>
          <a:bodyPr wrap="square" lIns="0" rIns="0" tIns="0" bIns="0">
            <a:spAutoFit/>
          </a:bodyPr>
          <a:lstStyle/>
          <a:p>
            <a:pPr>
              <a:spcAft>
                <a:spcPts val="500"/>
              </a:spcAft>
              <a:defRPr sz="2600" b="1">
                <a:solidFill>
                  <a:srgbClr val="166D66"/>
                </a:solidFill>
                <a:latin typeface="Lato"/>
              </a:defRPr>
            </a:pPr>
            <a:r>
              <a:t>Calibration</a:t>
            </a:r>
          </a:p>
        </p:txBody>
      </p:sp>
      <p:sp>
        <p:nvSpPr>
          <p:cNvPr id="12" name="TextBox 11"/>
          <p:cNvSpPr txBox="1"/>
          <p:nvPr/>
        </p:nvSpPr>
        <p:spPr>
          <a:xfrm>
            <a:off x="813816" y="3438144"/>
            <a:ext cx="4937760" cy="685800"/>
          </a:xfrm>
          <a:prstGeom prst="rect">
            <a:avLst/>
          </a:prstGeom>
          <a:noFill/>
        </p:spPr>
        <p:txBody>
          <a:bodyPr wrap="square" lIns="0" rIns="0" tIns="0" bIns="0">
            <a:spAutoFit/>
          </a:bodyPr>
          <a:lstStyle/>
          <a:p>
            <a:pPr>
              <a:spcAft>
                <a:spcPts val="500"/>
              </a:spcAft>
              <a:defRPr sz="2200" b="0">
                <a:solidFill>
                  <a:srgbClr val="1B1B1A"/>
                </a:solidFill>
                <a:latin typeface="Lato"/>
              </a:defRPr>
            </a:pPr>
            <a:r>
              <a:t>references → fit parameters → verify targets</a:t>
            </a:r>
          </a:p>
        </p:txBody>
      </p:sp>
      <p:sp>
        <p:nvSpPr>
          <p:cNvPr id="13" name="Rounded Rectangle 12"/>
          <p:cNvSpPr/>
          <p:nvPr/>
        </p:nvSpPr>
        <p:spPr>
          <a:xfrm>
            <a:off x="6199632" y="2368296"/>
            <a:ext cx="5394960" cy="2057400"/>
          </a:xfrm>
          <a:prstGeom prst="roundRect">
            <a:avLst>
              <a:gd name="adj" fmla="val 8000"/>
            </a:avLst>
          </a:prstGeom>
          <a:solidFill>
            <a:srgbClr val="F3F0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6419088" y="2633472"/>
            <a:ext cx="4937760" cy="448056"/>
          </a:xfrm>
          <a:prstGeom prst="rect">
            <a:avLst/>
          </a:prstGeom>
          <a:noFill/>
        </p:spPr>
        <p:txBody>
          <a:bodyPr wrap="square" lIns="0" rIns="0" tIns="0" bIns="0">
            <a:spAutoFit/>
          </a:bodyPr>
          <a:lstStyle/>
          <a:p>
            <a:pPr>
              <a:spcAft>
                <a:spcPts val="500"/>
              </a:spcAft>
              <a:defRPr sz="2600" b="1">
                <a:solidFill>
                  <a:srgbClr val="80530C"/>
                </a:solidFill>
                <a:latin typeface="Lato"/>
              </a:defRPr>
            </a:pPr>
            <a:r>
              <a:t>Independent test</a:t>
            </a:r>
          </a:p>
        </p:txBody>
      </p:sp>
      <p:sp>
        <p:nvSpPr>
          <p:cNvPr id="15" name="TextBox 14"/>
          <p:cNvSpPr txBox="1"/>
          <p:nvPr/>
        </p:nvSpPr>
        <p:spPr>
          <a:xfrm>
            <a:off x="6419088" y="3438144"/>
            <a:ext cx="4937760" cy="685800"/>
          </a:xfrm>
          <a:prstGeom prst="rect">
            <a:avLst/>
          </a:prstGeom>
          <a:noFill/>
        </p:spPr>
        <p:txBody>
          <a:bodyPr wrap="square" lIns="0" rIns="0" tIns="0" bIns="0">
            <a:spAutoFit/>
          </a:bodyPr>
          <a:lstStyle/>
          <a:p>
            <a:pPr>
              <a:spcAft>
                <a:spcPts val="500"/>
              </a:spcAft>
              <a:defRPr sz="2200" b="0">
                <a:solidFill>
                  <a:srgbClr val="1B1B1A"/>
                </a:solidFill>
                <a:latin typeface="Lato"/>
              </a:defRPr>
            </a:pPr>
            <a:r>
              <a:t>reserved property → forward prediction → compare</a:t>
            </a:r>
          </a:p>
        </p:txBody>
      </p:sp>
      <p:sp>
        <p:nvSpPr>
          <p:cNvPr id="16" name="Right Arrow 15"/>
          <p:cNvSpPr/>
          <p:nvPr/>
        </p:nvSpPr>
        <p:spPr>
          <a:xfrm>
            <a:off x="3035808" y="4690872"/>
            <a:ext cx="502920" cy="256032"/>
          </a:xfrm>
          <a:prstGeom prst="rightArrow">
            <a:avLst/>
          </a:prstGeom>
          <a:solidFill>
            <a:srgbClr val="166D6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ight Arrow 16"/>
          <p:cNvSpPr/>
          <p:nvPr/>
        </p:nvSpPr>
        <p:spPr>
          <a:xfrm>
            <a:off x="8668512" y="4690872"/>
            <a:ext cx="502920" cy="256032"/>
          </a:xfrm>
          <a:prstGeom prst="rightArrow">
            <a:avLst/>
          </a:prstGeom>
          <a:solidFill>
            <a:srgbClr val="80530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ounded Rectangle 17"/>
          <p:cNvSpPr/>
          <p:nvPr/>
        </p:nvSpPr>
        <p:spPr>
          <a:xfrm>
            <a:off x="2011680" y="5084064"/>
            <a:ext cx="8147304" cy="594360"/>
          </a:xfrm>
          <a:prstGeom prst="roundRect">
            <a:avLst>
              <a:gd name="adj" fmla="val 8000"/>
            </a:avLst>
          </a:prstGeom>
          <a:solidFill>
            <a:srgbClr val="F3F0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2212848" y="5212080"/>
            <a:ext cx="7708392" cy="329184"/>
          </a:xfrm>
          <a:prstGeom prst="rect">
            <a:avLst/>
          </a:prstGeom>
          <a:noFill/>
        </p:spPr>
        <p:txBody>
          <a:bodyPr wrap="square" lIns="0" rIns="0" tIns="0" bIns="0">
            <a:spAutoFit/>
          </a:bodyPr>
          <a:lstStyle/>
          <a:p>
            <a:pPr algn="ctr">
              <a:spcAft>
                <a:spcPts val="500"/>
              </a:spcAft>
              <a:defRPr sz="2100" b="0">
                <a:solidFill>
                  <a:srgbClr val="1B1B1A"/>
                </a:solidFill>
                <a:latin typeface="Lato"/>
              </a:defRPr>
            </a:pPr>
            <a:r>
              <a:t>qualified for scope · limited · withheld</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bg>
      <p:bgPr>
        <a:solidFill>
          <a:srgbClr val="FBFAF7"/>
        </a:solidFill>
        <a:effectLst/>
      </p:bgPr>
    </p:bg>
    <p:spTree>
      <p:nvGrpSpPr>
        <p:cNvPr id="1" name=""/>
        <p:cNvGrpSpPr/>
        <p:nvPr/>
      </p:nvGrpSpPr>
      <p:grpSpPr/>
      <p:sp>
        <p:nvSpPr>
          <p:cNvPr id="2" name="TextBox 1"/>
          <p:cNvSpPr txBox="1"/>
          <p:nvPr/>
        </p:nvSpPr>
        <p:spPr>
          <a:xfrm>
            <a:off x="594360" y="256032"/>
            <a:ext cx="4572000" cy="182880"/>
          </a:xfrm>
          <a:prstGeom prst="rect">
            <a:avLst/>
          </a:prstGeom>
          <a:noFill/>
        </p:spPr>
        <p:txBody>
          <a:bodyPr wrap="square" lIns="0" rIns="0" tIns="0" bIns="0">
            <a:spAutoFit/>
          </a:bodyPr>
          <a:lstStyle/>
          <a:p>
            <a:pPr>
              <a:spcAft>
                <a:spcPts val="500"/>
              </a:spcAft>
              <a:defRPr sz="1000" b="1">
                <a:solidFill>
                  <a:srgbClr val="5C5A55"/>
                </a:solidFill>
                <a:latin typeface="Lato"/>
              </a:defRPr>
            </a:pPr>
            <a:r>
              <a:t>INTERFACE FORCE FIELD</a:t>
            </a:r>
          </a:p>
        </p:txBody>
      </p:sp>
      <p:sp>
        <p:nvSpPr>
          <p:cNvPr id="3" name="TextBox 2"/>
          <p:cNvSpPr txBox="1"/>
          <p:nvPr/>
        </p:nvSpPr>
        <p:spPr>
          <a:xfrm>
            <a:off x="7315200" y="256032"/>
            <a:ext cx="4251960" cy="219456"/>
          </a:xfrm>
          <a:prstGeom prst="rect">
            <a:avLst/>
          </a:prstGeom>
          <a:noFill/>
        </p:spPr>
        <p:txBody>
          <a:bodyPr wrap="square" lIns="0" rIns="0" tIns="0" bIns="0">
            <a:spAutoFit/>
          </a:bodyPr>
          <a:lstStyle/>
          <a:p>
            <a:pPr algn="r">
              <a:spcAft>
                <a:spcPts val="500"/>
              </a:spcAft>
              <a:defRPr sz="1000" b="0">
                <a:solidFill>
                  <a:srgbClr val="166D66"/>
                </a:solidFill>
                <a:latin typeface="Lato"/>
              </a:defRPr>
            </a:pPr>
            <a:r>
              <a:t>03 · EXPERIMENT &amp; EVIDENCE</a:t>
            </a:r>
          </a:p>
        </p:txBody>
      </p:sp>
      <p:sp>
        <p:nvSpPr>
          <p:cNvPr id="4" name="TextBox 3"/>
          <p:cNvSpPr txBox="1"/>
          <p:nvPr/>
        </p:nvSpPr>
        <p:spPr>
          <a:xfrm>
            <a:off x="594360" y="749808"/>
            <a:ext cx="10972800" cy="685800"/>
          </a:xfrm>
          <a:prstGeom prst="rect">
            <a:avLst/>
          </a:prstGeom>
          <a:noFill/>
        </p:spPr>
        <p:txBody>
          <a:bodyPr wrap="square" lIns="0" rIns="0" tIns="0" bIns="0">
            <a:spAutoFit/>
          </a:bodyPr>
          <a:lstStyle/>
          <a:p>
            <a:pPr>
              <a:spcAft>
                <a:spcPts val="500"/>
              </a:spcAft>
              <a:defRPr sz="3200" b="1">
                <a:solidFill>
                  <a:srgbClr val="1B1B1A"/>
                </a:solidFill>
                <a:latin typeface="Lato"/>
              </a:defRPr>
            </a:pPr>
            <a:r>
              <a:t>A revised model needs fresh evidence</a:t>
            </a:r>
          </a:p>
        </p:txBody>
      </p:sp>
      <p:sp>
        <p:nvSpPr>
          <p:cNvPr id="5" name="TextBox 4"/>
          <p:cNvSpPr txBox="1"/>
          <p:nvPr/>
        </p:nvSpPr>
        <p:spPr>
          <a:xfrm>
            <a:off x="594360" y="1463040"/>
            <a:ext cx="10972800" cy="557784"/>
          </a:xfrm>
          <a:prstGeom prst="rect">
            <a:avLst/>
          </a:prstGeom>
          <a:noFill/>
        </p:spPr>
        <p:txBody>
          <a:bodyPr wrap="square" lIns="0" rIns="0" tIns="0" bIns="0">
            <a:spAutoFit/>
          </a:bodyPr>
          <a:lstStyle/>
          <a:p>
            <a:pPr>
              <a:spcAft>
                <a:spcPts val="500"/>
              </a:spcAft>
              <a:defRPr sz="1900" b="0">
                <a:solidFill>
                  <a:srgbClr val="5C5A55"/>
                </a:solidFill>
                <a:latin typeface="Lato"/>
              </a:defRPr>
            </a:pPr>
            <a:r>
              <a:t>Once a test informs a revision, it is no longer untouched.</a:t>
            </a:r>
          </a:p>
        </p:txBody>
      </p:sp>
      <p:cxnSp>
        <p:nvCxnSpPr>
          <p:cNvPr id="6" name="Connector 5"/>
          <p:cNvCxnSpPr/>
          <p:nvPr/>
        </p:nvCxnSpPr>
        <p:spPr>
          <a:xfrm>
            <a:off x="594360" y="6336792"/>
            <a:ext cx="11000232" cy="0"/>
          </a:xfrm>
          <a:prstGeom prst="line">
            <a:avLst/>
          </a:prstGeom>
          <a:ln w="8890">
            <a:solidFill>
              <a:srgbClr val="B9B3A5"/>
            </a:solidFill>
          </a:ln>
        </p:spPr>
        <p:style>
          <a:lnRef idx="2">
            <a:schemeClr val="accent1"/>
          </a:lnRef>
          <a:fillRef idx="0">
            <a:schemeClr val="accent1"/>
          </a:fillRef>
          <a:effectRef idx="1">
            <a:schemeClr val="accent1"/>
          </a:effectRef>
          <a:fontRef idx="minor">
            <a:schemeClr val="tx1"/>
          </a:fontRef>
        </p:style>
      </p:cxnSp>
      <p:sp>
        <p:nvSpPr>
          <p:cNvPr id="7" name="Rectangle 6"/>
          <p:cNvSpPr/>
          <p:nvPr/>
        </p:nvSpPr>
        <p:spPr>
          <a:xfrm>
            <a:off x="594360" y="6336792"/>
            <a:ext cx="7228723" cy="22860"/>
          </a:xfrm>
          <a:prstGeom prst="rect">
            <a:avLst/>
          </a:prstGeom>
          <a:solidFill>
            <a:srgbClr val="166D6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94360" y="6446520"/>
            <a:ext cx="9144000" cy="182880"/>
          </a:xfrm>
          <a:prstGeom prst="rect">
            <a:avLst/>
          </a:prstGeom>
          <a:noFill/>
        </p:spPr>
        <p:txBody>
          <a:bodyPr wrap="square" lIns="0" rIns="0" tIns="0" bIns="0">
            <a:spAutoFit/>
          </a:bodyPr>
          <a:lstStyle/>
          <a:p>
            <a:pPr>
              <a:spcAft>
                <a:spcPts val="500"/>
              </a:spcAft>
              <a:defRPr sz="1000" b="0">
                <a:solidFill>
                  <a:srgbClr val="5C5A55"/>
                </a:solidFill>
                <a:latin typeface="Lato"/>
              </a:defRPr>
            </a:pPr>
            <a:r>
              <a:t>AGENT</a:t>
            </a:r>
          </a:p>
        </p:txBody>
      </p:sp>
      <p:sp>
        <p:nvSpPr>
          <p:cNvPr id="9" name="TextBox 8"/>
          <p:cNvSpPr txBox="1"/>
          <p:nvPr/>
        </p:nvSpPr>
        <p:spPr>
          <a:xfrm>
            <a:off x="10607040" y="6419088"/>
            <a:ext cx="960120" cy="274320"/>
          </a:xfrm>
          <a:prstGeom prst="rect">
            <a:avLst/>
          </a:prstGeom>
          <a:noFill/>
        </p:spPr>
        <p:txBody>
          <a:bodyPr wrap="square" lIns="0" rIns="0" tIns="0" bIns="0">
            <a:spAutoFit/>
          </a:bodyPr>
          <a:lstStyle/>
          <a:p>
            <a:pPr algn="r">
              <a:spcAft>
                <a:spcPts val="500"/>
              </a:spcAft>
              <a:defRPr sz="1100" b="0">
                <a:solidFill>
                  <a:srgbClr val="5C5A55"/>
                </a:solidFill>
                <a:latin typeface="Lato"/>
              </a:defRPr>
            </a:pPr>
            <a:r>
              <a:t>23 / 35</a:t>
            </a:r>
          </a:p>
        </p:txBody>
      </p:sp>
      <p:sp>
        <p:nvSpPr>
          <p:cNvPr id="10" name="TextBox 9"/>
          <p:cNvSpPr txBox="1"/>
          <p:nvPr/>
        </p:nvSpPr>
        <p:spPr>
          <a:xfrm>
            <a:off x="594360" y="5925312"/>
            <a:ext cx="10972800" cy="310896"/>
          </a:xfrm>
          <a:prstGeom prst="rect">
            <a:avLst/>
          </a:prstGeom>
          <a:noFill/>
        </p:spPr>
        <p:txBody>
          <a:bodyPr wrap="square" lIns="0" rIns="0" tIns="0" bIns="0">
            <a:spAutoFit/>
          </a:bodyPr>
          <a:lstStyle/>
          <a:p>
            <a:pPr>
              <a:spcAft>
                <a:spcPts val="500"/>
              </a:spcAft>
              <a:defRPr sz="1000" b="1">
                <a:solidFill>
                  <a:srgbClr val="80530C"/>
                </a:solidFill>
                <a:latin typeface="Lato"/>
              </a:defRPr>
            </a:pPr>
            <a:r>
              <a:t>EVIDENCE HYGIENE · NO NEW FIT OR VALIDATED REVISION CLAIM</a:t>
            </a:r>
          </a:p>
        </p:txBody>
      </p:sp>
      <p:sp>
        <p:nvSpPr>
          <p:cNvPr id="11" name="Rectangle 10"/>
          <p:cNvSpPr/>
          <p:nvPr/>
        </p:nvSpPr>
        <p:spPr>
          <a:xfrm>
            <a:off x="594360" y="2377440"/>
            <a:ext cx="54864" cy="274320"/>
          </a:xfrm>
          <a:prstGeom prst="rect">
            <a:avLst/>
          </a:prstGeom>
          <a:solidFill>
            <a:srgbClr val="166D6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04672" y="2304288"/>
            <a:ext cx="4315968" cy="841248"/>
          </a:xfrm>
          <a:prstGeom prst="rect">
            <a:avLst/>
          </a:prstGeom>
          <a:noFill/>
        </p:spPr>
        <p:txBody>
          <a:bodyPr wrap="square" lIns="0" rIns="0" tIns="0" bIns="0">
            <a:spAutoFit/>
          </a:bodyPr>
          <a:lstStyle/>
          <a:p>
            <a:pPr>
              <a:spcAft>
                <a:spcPts val="500"/>
              </a:spcAft>
              <a:defRPr sz="2000" b="0">
                <a:solidFill>
                  <a:srgbClr val="1B1B1A"/>
                </a:solidFill>
                <a:latin typeface="Lato"/>
              </a:defRPr>
            </a:pPr>
            <a:r>
              <a:t>Changing parameters or model family creates a new candidate.</a:t>
            </a:r>
          </a:p>
        </p:txBody>
      </p:sp>
      <p:sp>
        <p:nvSpPr>
          <p:cNvPr id="13" name="Rectangle 12"/>
          <p:cNvSpPr/>
          <p:nvPr/>
        </p:nvSpPr>
        <p:spPr>
          <a:xfrm>
            <a:off x="594360" y="3364992"/>
            <a:ext cx="54864" cy="274320"/>
          </a:xfrm>
          <a:prstGeom prst="rect">
            <a:avLst/>
          </a:prstGeom>
          <a:solidFill>
            <a:srgbClr val="166D6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804672" y="3291840"/>
            <a:ext cx="4315968" cy="841248"/>
          </a:xfrm>
          <a:prstGeom prst="rect">
            <a:avLst/>
          </a:prstGeom>
          <a:noFill/>
        </p:spPr>
        <p:txBody>
          <a:bodyPr wrap="square" lIns="0" rIns="0" tIns="0" bIns="0">
            <a:spAutoFit/>
          </a:bodyPr>
          <a:lstStyle/>
          <a:p>
            <a:pPr>
              <a:spcAft>
                <a:spcPts val="500"/>
              </a:spcAft>
              <a:defRPr sz="2000" b="0">
                <a:solidFill>
                  <a:srgbClr val="1B1B1A"/>
                </a:solidFill>
                <a:latin typeface="Lato"/>
              </a:defRPr>
            </a:pPr>
            <a:r>
              <a:t>Retire reused test data into development evidence.</a:t>
            </a:r>
          </a:p>
        </p:txBody>
      </p:sp>
      <p:sp>
        <p:nvSpPr>
          <p:cNvPr id="15" name="Rectangle 14"/>
          <p:cNvSpPr/>
          <p:nvPr/>
        </p:nvSpPr>
        <p:spPr>
          <a:xfrm>
            <a:off x="594360" y="4352544"/>
            <a:ext cx="54864" cy="274320"/>
          </a:xfrm>
          <a:prstGeom prst="rect">
            <a:avLst/>
          </a:prstGeom>
          <a:solidFill>
            <a:srgbClr val="166D6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04672" y="4279392"/>
            <a:ext cx="4315968" cy="841248"/>
          </a:xfrm>
          <a:prstGeom prst="rect">
            <a:avLst/>
          </a:prstGeom>
          <a:noFill/>
        </p:spPr>
        <p:txBody>
          <a:bodyPr wrap="square" lIns="0" rIns="0" tIns="0" bIns="0">
            <a:spAutoFit/>
          </a:bodyPr>
          <a:lstStyle/>
          <a:p>
            <a:pPr>
              <a:spcAft>
                <a:spcPts val="500"/>
              </a:spcAft>
              <a:defRPr sz="2000" b="0">
                <a:solidFill>
                  <a:srgbClr val="1B1B1A"/>
                </a:solidFill>
                <a:latin typeface="Lato"/>
              </a:defRPr>
            </a:pPr>
            <a:r>
              <a:t>Reserve fresh observations for the next independent claim.</a:t>
            </a:r>
          </a:p>
        </p:txBody>
      </p:sp>
      <p:pic>
        <p:nvPicPr>
          <p:cNvPr id="17" name="evidence-walkthrough.mp4">
            <a:hlinkClick r:id="" action="ppaction://media"/>
          </p:cNvPr>
          <p:cNvPicPr>
            <a:picLocks noChangeAspect="1"/>
          </p:cNvPicPr>
          <p:nvPr>
            <a:videoFile r:link="rId3"/>
            <p:extLst>
              <p:ext uri="{DAA4B4D4-6D71-4841-9C94-3DE7FCFB9230}">
                <p14:media xmlns:p14="http://schemas.microsoft.com/office/powerpoint/2010/main" r:embed="rId2"/>
              </p:ext>
            </p:extLst>
          </p:nvPr>
        </p:nvPicPr>
        <p:blipFill>
          <a:blip r:embed="rId4"/>
          <a:stretch>
            <a:fillRect/>
          </a:stretch>
        </p:blipFill>
        <p:spPr>
          <a:xfrm>
            <a:off x="5257800" y="2148840"/>
            <a:ext cx="6300216" cy="3547872"/>
          </a:xfrm>
          <a:prstGeom prst="rect">
            <a:avLst/>
          </a:prstGeom>
        </p:spPr>
      </p:pic>
    </p:spTree>
  </p:cSld>
  <p:clrMapOvr>
    <a:masterClrMapping/>
  </p:clrMapOvr>
  <p:timing>
    <p:tnLst>
      <p:par>
        <p:cTn id="1" dur="indefinite" restart="never" nodeType="tmRoot">
          <p:childTnLst>
            <p:video>
              <p:cMediaNode vol="80000">
                <p:cTn id="2" fill="hold" display="0">
                  <p:stCondLst>
                    <p:cond delay="indefinite"/>
                  </p:stCondLst>
                </p:cTn>
                <p:tgtEl>
                  <p:spTgt spid="17"/>
                </p:tgtEl>
              </p:cMediaNode>
            </p:video>
          </p:childTnLst>
        </p:cTn>
      </p:par>
    </p:tnLst>
  </p:timing>
</p:sld>
</file>

<file path=ppt/slides/slide24.xml><?xml version="1.0" encoding="utf-8"?>
<p:sld xmlns:a="http://schemas.openxmlformats.org/drawingml/2006/main" xmlns:p="http://schemas.openxmlformats.org/presentationml/2006/main" xmlns:r="http://schemas.openxmlformats.org/officeDocument/2006/relationships">
  <p:cSld>
    <p:bg>
      <p:bgPr>
        <a:solidFill>
          <a:srgbClr val="FBFAF7"/>
        </a:solidFill>
        <a:effectLst/>
      </p:bgPr>
    </p:bg>
    <p:spTree>
      <p:nvGrpSpPr>
        <p:cNvPr id="1" name=""/>
        <p:cNvGrpSpPr/>
        <p:nvPr/>
      </p:nvGrpSpPr>
      <p:grpSpPr/>
      <p:sp>
        <p:nvSpPr>
          <p:cNvPr id="2" name="TextBox 1"/>
          <p:cNvSpPr txBox="1"/>
          <p:nvPr/>
        </p:nvSpPr>
        <p:spPr>
          <a:xfrm>
            <a:off x="594360" y="256032"/>
            <a:ext cx="4572000" cy="182880"/>
          </a:xfrm>
          <a:prstGeom prst="rect">
            <a:avLst/>
          </a:prstGeom>
          <a:noFill/>
        </p:spPr>
        <p:txBody>
          <a:bodyPr wrap="square" lIns="0" rIns="0" tIns="0" bIns="0">
            <a:spAutoFit/>
          </a:bodyPr>
          <a:lstStyle/>
          <a:p>
            <a:pPr>
              <a:spcAft>
                <a:spcPts val="500"/>
              </a:spcAft>
              <a:defRPr sz="1000" b="1">
                <a:solidFill>
                  <a:srgbClr val="5C5A55"/>
                </a:solidFill>
                <a:latin typeface="Lato"/>
              </a:defRPr>
            </a:pPr>
            <a:r>
              <a:t>INTERFACE FORCE FIELD</a:t>
            </a:r>
          </a:p>
        </p:txBody>
      </p:sp>
      <p:sp>
        <p:nvSpPr>
          <p:cNvPr id="3" name="TextBox 2"/>
          <p:cNvSpPr txBox="1"/>
          <p:nvPr/>
        </p:nvSpPr>
        <p:spPr>
          <a:xfrm>
            <a:off x="7315200" y="256032"/>
            <a:ext cx="4251960" cy="219456"/>
          </a:xfrm>
          <a:prstGeom prst="rect">
            <a:avLst/>
          </a:prstGeom>
          <a:noFill/>
        </p:spPr>
        <p:txBody>
          <a:bodyPr wrap="square" lIns="0" rIns="0" tIns="0" bIns="0">
            <a:spAutoFit/>
          </a:bodyPr>
          <a:lstStyle/>
          <a:p>
            <a:pPr algn="r">
              <a:spcAft>
                <a:spcPts val="500"/>
              </a:spcAft>
              <a:defRPr sz="1000" b="0">
                <a:solidFill>
                  <a:srgbClr val="166D66"/>
                </a:solidFill>
                <a:latin typeface="Lato"/>
              </a:defRPr>
            </a:pPr>
            <a:r>
              <a:t>04 · THE IFF AGENT</a:t>
            </a:r>
          </a:p>
        </p:txBody>
      </p:sp>
      <p:sp>
        <p:nvSpPr>
          <p:cNvPr id="4" name="TextBox 3"/>
          <p:cNvSpPr txBox="1"/>
          <p:nvPr/>
        </p:nvSpPr>
        <p:spPr>
          <a:xfrm>
            <a:off x="594360" y="749808"/>
            <a:ext cx="10972800" cy="685800"/>
          </a:xfrm>
          <a:prstGeom prst="rect">
            <a:avLst/>
          </a:prstGeom>
          <a:noFill/>
        </p:spPr>
        <p:txBody>
          <a:bodyPr wrap="square" lIns="0" rIns="0" tIns="0" bIns="0">
            <a:spAutoFit/>
          </a:bodyPr>
          <a:lstStyle/>
          <a:p>
            <a:pPr>
              <a:spcAft>
                <a:spcPts val="500"/>
              </a:spcAft>
              <a:defRPr sz="3200" b="1">
                <a:solidFill>
                  <a:srgbClr val="1B1B1A"/>
                </a:solidFill>
                <a:latin typeface="Lato"/>
              </a:defRPr>
            </a:pPr>
            <a:r>
              <a:t>The IFF Agent carries the evidence chain</a:t>
            </a:r>
          </a:p>
        </p:txBody>
      </p:sp>
      <p:sp>
        <p:nvSpPr>
          <p:cNvPr id="5" name="TextBox 4"/>
          <p:cNvSpPr txBox="1"/>
          <p:nvPr/>
        </p:nvSpPr>
        <p:spPr>
          <a:xfrm>
            <a:off x="594360" y="1463040"/>
            <a:ext cx="10972800" cy="557784"/>
          </a:xfrm>
          <a:prstGeom prst="rect">
            <a:avLst/>
          </a:prstGeom>
          <a:noFill/>
        </p:spPr>
        <p:txBody>
          <a:bodyPr wrap="square" lIns="0" rIns="0" tIns="0" bIns="0">
            <a:spAutoFit/>
          </a:bodyPr>
          <a:lstStyle/>
          <a:p>
            <a:pPr>
              <a:spcAft>
                <a:spcPts val="500"/>
              </a:spcAft>
              <a:defRPr sz="1900" b="0">
                <a:solidFill>
                  <a:srgbClr val="5C5A55"/>
                </a:solidFill>
                <a:latin typeface="Lato"/>
              </a:defRPr>
            </a:pPr>
            <a:r>
              <a:t>The workflow joins scientific choices to inspectable files.</a:t>
            </a:r>
          </a:p>
        </p:txBody>
      </p:sp>
      <p:cxnSp>
        <p:nvCxnSpPr>
          <p:cNvPr id="6" name="Connector 5"/>
          <p:cNvCxnSpPr/>
          <p:nvPr/>
        </p:nvCxnSpPr>
        <p:spPr>
          <a:xfrm>
            <a:off x="594360" y="6336792"/>
            <a:ext cx="11000232" cy="0"/>
          </a:xfrm>
          <a:prstGeom prst="line">
            <a:avLst/>
          </a:prstGeom>
          <a:ln w="8890">
            <a:solidFill>
              <a:srgbClr val="B9B3A5"/>
            </a:solidFill>
          </a:ln>
        </p:spPr>
        <p:style>
          <a:lnRef idx="2">
            <a:schemeClr val="accent1"/>
          </a:lnRef>
          <a:fillRef idx="0">
            <a:schemeClr val="accent1"/>
          </a:fillRef>
          <a:effectRef idx="1">
            <a:schemeClr val="accent1"/>
          </a:effectRef>
          <a:fontRef idx="minor">
            <a:schemeClr val="tx1"/>
          </a:fontRef>
        </p:style>
      </p:cxnSp>
      <p:sp>
        <p:nvSpPr>
          <p:cNvPr id="7" name="Rectangle 6"/>
          <p:cNvSpPr/>
          <p:nvPr/>
        </p:nvSpPr>
        <p:spPr>
          <a:xfrm>
            <a:off x="594360" y="6336792"/>
            <a:ext cx="7543016" cy="22860"/>
          </a:xfrm>
          <a:prstGeom prst="rect">
            <a:avLst/>
          </a:prstGeom>
          <a:solidFill>
            <a:srgbClr val="166D6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94360" y="6446520"/>
            <a:ext cx="9144000" cy="182880"/>
          </a:xfrm>
          <a:prstGeom prst="rect">
            <a:avLst/>
          </a:prstGeom>
          <a:noFill/>
        </p:spPr>
        <p:txBody>
          <a:bodyPr wrap="square" lIns="0" rIns="0" tIns="0" bIns="0">
            <a:spAutoFit/>
          </a:bodyPr>
          <a:lstStyle/>
          <a:p>
            <a:pPr>
              <a:spcAft>
                <a:spcPts val="500"/>
              </a:spcAft>
              <a:defRPr sz="1000" b="0">
                <a:solidFill>
                  <a:srgbClr val="5C5A55"/>
                </a:solidFill>
                <a:latin typeface="Lato"/>
              </a:defRPr>
            </a:pPr>
            <a:r>
              <a:t>AGENT</a:t>
            </a:r>
          </a:p>
        </p:txBody>
      </p:sp>
      <p:sp>
        <p:nvSpPr>
          <p:cNvPr id="9" name="TextBox 8"/>
          <p:cNvSpPr txBox="1"/>
          <p:nvPr/>
        </p:nvSpPr>
        <p:spPr>
          <a:xfrm>
            <a:off x="10607040" y="6419088"/>
            <a:ext cx="960120" cy="274320"/>
          </a:xfrm>
          <a:prstGeom prst="rect">
            <a:avLst/>
          </a:prstGeom>
          <a:noFill/>
        </p:spPr>
        <p:txBody>
          <a:bodyPr wrap="square" lIns="0" rIns="0" tIns="0" bIns="0">
            <a:spAutoFit/>
          </a:bodyPr>
          <a:lstStyle/>
          <a:p>
            <a:pPr algn="r">
              <a:spcAft>
                <a:spcPts val="500"/>
              </a:spcAft>
              <a:defRPr sz="1100" b="0">
                <a:solidFill>
                  <a:srgbClr val="5C5A55"/>
                </a:solidFill>
                <a:latin typeface="Lato"/>
              </a:defRPr>
            </a:pPr>
            <a:r>
              <a:t>24 / 35</a:t>
            </a:r>
          </a:p>
        </p:txBody>
      </p:sp>
      <p:sp>
        <p:nvSpPr>
          <p:cNvPr id="10" name="TextBox 9"/>
          <p:cNvSpPr txBox="1"/>
          <p:nvPr/>
        </p:nvSpPr>
        <p:spPr>
          <a:xfrm>
            <a:off x="594360" y="5925312"/>
            <a:ext cx="10972800" cy="310896"/>
          </a:xfrm>
          <a:prstGeom prst="rect">
            <a:avLst/>
          </a:prstGeom>
          <a:noFill/>
        </p:spPr>
        <p:txBody>
          <a:bodyPr wrap="square" lIns="0" rIns="0" tIns="0" bIns="0">
            <a:spAutoFit/>
          </a:bodyPr>
          <a:lstStyle/>
          <a:p>
            <a:pPr>
              <a:spcAft>
                <a:spcPts val="500"/>
              </a:spcAft>
              <a:defRPr sz="1000" b="1">
                <a:solidFill>
                  <a:srgbClr val="80530C"/>
                </a:solidFill>
                <a:latin typeface="Lato"/>
              </a:defRPr>
            </a:pPr>
            <a:r>
              <a:t>IMPLEMENTED EVIDENCE WORKFLOW · SCIENTIFIC ACCEPTANCE IS SEPARATE</a:t>
            </a:r>
          </a:p>
        </p:txBody>
      </p:sp>
      <p:sp>
        <p:nvSpPr>
          <p:cNvPr id="11" name="Rounded Rectangle 10"/>
          <p:cNvSpPr/>
          <p:nvPr/>
        </p:nvSpPr>
        <p:spPr>
          <a:xfrm>
            <a:off x="594360" y="2185416"/>
            <a:ext cx="2596896" cy="1572768"/>
          </a:xfrm>
          <a:prstGeom prst="roundRect">
            <a:avLst>
              <a:gd name="adj" fmla="val 8000"/>
            </a:avLst>
          </a:prstGeom>
          <a:solidFill>
            <a:srgbClr val="F3F0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86384" y="2304288"/>
            <a:ext cx="548640" cy="365760"/>
          </a:xfrm>
          <a:prstGeom prst="rect">
            <a:avLst/>
          </a:prstGeom>
          <a:noFill/>
        </p:spPr>
        <p:txBody>
          <a:bodyPr wrap="square" lIns="0" rIns="0" tIns="0" bIns="0">
            <a:spAutoFit/>
          </a:bodyPr>
          <a:lstStyle/>
          <a:p>
            <a:pPr>
              <a:spcAft>
                <a:spcPts val="500"/>
              </a:spcAft>
              <a:defRPr sz="1700" b="1">
                <a:solidFill>
                  <a:srgbClr val="166D66"/>
                </a:solidFill>
                <a:latin typeface="Lato"/>
              </a:defRPr>
            </a:pPr>
            <a:r>
              <a:t>01</a:t>
            </a:r>
          </a:p>
        </p:txBody>
      </p:sp>
      <p:sp>
        <p:nvSpPr>
          <p:cNvPr id="13" name="TextBox 12"/>
          <p:cNvSpPr txBox="1"/>
          <p:nvPr/>
        </p:nvSpPr>
        <p:spPr>
          <a:xfrm>
            <a:off x="786384" y="2679192"/>
            <a:ext cx="2231136" cy="621792"/>
          </a:xfrm>
          <a:prstGeom prst="rect">
            <a:avLst/>
          </a:prstGeom>
          <a:noFill/>
        </p:spPr>
        <p:txBody>
          <a:bodyPr wrap="square" lIns="0" rIns="0" tIns="0" bIns="0">
            <a:spAutoFit/>
          </a:bodyPr>
          <a:lstStyle/>
          <a:p>
            <a:pPr>
              <a:spcAft>
                <a:spcPts val="500"/>
              </a:spcAft>
              <a:defRPr sz="2000" b="1">
                <a:solidFill>
                  <a:srgbClr val="1B1B1A"/>
                </a:solidFill>
                <a:latin typeface="Lato"/>
              </a:defRPr>
            </a:pPr>
            <a:r>
              <a:t>Intake</a:t>
            </a:r>
          </a:p>
        </p:txBody>
      </p:sp>
      <p:sp>
        <p:nvSpPr>
          <p:cNvPr id="14" name="TextBox 13"/>
          <p:cNvSpPr txBox="1"/>
          <p:nvPr/>
        </p:nvSpPr>
        <p:spPr>
          <a:xfrm>
            <a:off x="786384" y="3383280"/>
            <a:ext cx="2231136" cy="320040"/>
          </a:xfrm>
          <a:prstGeom prst="rect">
            <a:avLst/>
          </a:prstGeom>
          <a:noFill/>
        </p:spPr>
        <p:txBody>
          <a:bodyPr wrap="square" lIns="0" rIns="0" tIns="0" bIns="0">
            <a:spAutoFit/>
          </a:bodyPr>
          <a:lstStyle/>
          <a:p>
            <a:pPr>
              <a:spcAft>
                <a:spcPts val="500"/>
              </a:spcAft>
              <a:defRPr sz="1200" b="0">
                <a:solidFill>
                  <a:srgbClr val="5C5A55"/>
                </a:solidFill>
                <a:latin typeface="Lato"/>
              </a:defRPr>
            </a:pPr>
            <a:r>
              <a:t>material · intended use</a:t>
            </a:r>
          </a:p>
        </p:txBody>
      </p:sp>
      <p:sp>
        <p:nvSpPr>
          <p:cNvPr id="15" name="Right Arrow 14"/>
          <p:cNvSpPr/>
          <p:nvPr/>
        </p:nvSpPr>
        <p:spPr>
          <a:xfrm>
            <a:off x="3191256" y="2587752"/>
            <a:ext cx="201168" cy="137160"/>
          </a:xfrm>
          <a:prstGeom prst="rightArrow">
            <a:avLst/>
          </a:prstGeom>
          <a:solidFill>
            <a:srgbClr val="166D6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3401568" y="2185416"/>
            <a:ext cx="2596896" cy="1572768"/>
          </a:xfrm>
          <a:prstGeom prst="roundRect">
            <a:avLst>
              <a:gd name="adj" fmla="val 8000"/>
            </a:avLst>
          </a:prstGeom>
          <a:solidFill>
            <a:srgbClr val="F3F0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3593591" y="2304288"/>
            <a:ext cx="548640" cy="365760"/>
          </a:xfrm>
          <a:prstGeom prst="rect">
            <a:avLst/>
          </a:prstGeom>
          <a:noFill/>
        </p:spPr>
        <p:txBody>
          <a:bodyPr wrap="square" lIns="0" rIns="0" tIns="0" bIns="0">
            <a:spAutoFit/>
          </a:bodyPr>
          <a:lstStyle/>
          <a:p>
            <a:pPr>
              <a:spcAft>
                <a:spcPts val="500"/>
              </a:spcAft>
              <a:defRPr sz="1700" b="1">
                <a:solidFill>
                  <a:srgbClr val="166D66"/>
                </a:solidFill>
                <a:latin typeface="Lato"/>
              </a:defRPr>
            </a:pPr>
            <a:r>
              <a:t>02</a:t>
            </a:r>
          </a:p>
        </p:txBody>
      </p:sp>
      <p:sp>
        <p:nvSpPr>
          <p:cNvPr id="18" name="TextBox 17"/>
          <p:cNvSpPr txBox="1"/>
          <p:nvPr/>
        </p:nvSpPr>
        <p:spPr>
          <a:xfrm>
            <a:off x="3593591" y="2679192"/>
            <a:ext cx="2231136" cy="621792"/>
          </a:xfrm>
          <a:prstGeom prst="rect">
            <a:avLst/>
          </a:prstGeom>
          <a:noFill/>
        </p:spPr>
        <p:txBody>
          <a:bodyPr wrap="square" lIns="0" rIns="0" tIns="0" bIns="0">
            <a:spAutoFit/>
          </a:bodyPr>
          <a:lstStyle/>
          <a:p>
            <a:pPr>
              <a:spcAft>
                <a:spcPts val="500"/>
              </a:spcAft>
              <a:defRPr sz="2000" b="1">
                <a:solidFill>
                  <a:srgbClr val="1B1B1A"/>
                </a:solidFill>
                <a:latin typeface="Lato"/>
              </a:defRPr>
            </a:pPr>
            <a:r>
              <a:t>References</a:t>
            </a:r>
          </a:p>
        </p:txBody>
      </p:sp>
      <p:sp>
        <p:nvSpPr>
          <p:cNvPr id="19" name="TextBox 18"/>
          <p:cNvSpPr txBox="1"/>
          <p:nvPr/>
        </p:nvSpPr>
        <p:spPr>
          <a:xfrm>
            <a:off x="3593591" y="3383280"/>
            <a:ext cx="2231136" cy="320040"/>
          </a:xfrm>
          <a:prstGeom prst="rect">
            <a:avLst/>
          </a:prstGeom>
          <a:noFill/>
        </p:spPr>
        <p:txBody>
          <a:bodyPr wrap="square" lIns="0" rIns="0" tIns="0" bIns="0">
            <a:spAutoFit/>
          </a:bodyPr>
          <a:lstStyle/>
          <a:p>
            <a:pPr>
              <a:spcAft>
                <a:spcPts val="500"/>
              </a:spcAft>
              <a:defRPr sz="1200" b="0">
                <a:solidFill>
                  <a:srgbClr val="5C5A55"/>
                </a:solidFill>
                <a:latin typeface="Lato"/>
              </a:defRPr>
            </a:pPr>
            <a:r>
              <a:t>primary state &amp; uncertainty</a:t>
            </a:r>
          </a:p>
        </p:txBody>
      </p:sp>
      <p:sp>
        <p:nvSpPr>
          <p:cNvPr id="20" name="Right Arrow 19"/>
          <p:cNvSpPr/>
          <p:nvPr/>
        </p:nvSpPr>
        <p:spPr>
          <a:xfrm>
            <a:off x="5998464" y="2587752"/>
            <a:ext cx="201168" cy="137160"/>
          </a:xfrm>
          <a:prstGeom prst="rightArrow">
            <a:avLst/>
          </a:prstGeom>
          <a:solidFill>
            <a:srgbClr val="166D6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ounded Rectangle 20"/>
          <p:cNvSpPr/>
          <p:nvPr/>
        </p:nvSpPr>
        <p:spPr>
          <a:xfrm>
            <a:off x="6208776" y="2185416"/>
            <a:ext cx="2596896" cy="1572768"/>
          </a:xfrm>
          <a:prstGeom prst="roundRect">
            <a:avLst>
              <a:gd name="adj" fmla="val 8000"/>
            </a:avLst>
          </a:prstGeom>
          <a:solidFill>
            <a:srgbClr val="F3F0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6400800" y="2304288"/>
            <a:ext cx="548640" cy="365760"/>
          </a:xfrm>
          <a:prstGeom prst="rect">
            <a:avLst/>
          </a:prstGeom>
          <a:noFill/>
        </p:spPr>
        <p:txBody>
          <a:bodyPr wrap="square" lIns="0" rIns="0" tIns="0" bIns="0">
            <a:spAutoFit/>
          </a:bodyPr>
          <a:lstStyle/>
          <a:p>
            <a:pPr>
              <a:spcAft>
                <a:spcPts val="500"/>
              </a:spcAft>
              <a:defRPr sz="1700" b="1">
                <a:solidFill>
                  <a:srgbClr val="166D66"/>
                </a:solidFill>
                <a:latin typeface="Lato"/>
              </a:defRPr>
            </a:pPr>
            <a:r>
              <a:t>03</a:t>
            </a:r>
          </a:p>
        </p:txBody>
      </p:sp>
      <p:sp>
        <p:nvSpPr>
          <p:cNvPr id="23" name="TextBox 22"/>
          <p:cNvSpPr txBox="1"/>
          <p:nvPr/>
        </p:nvSpPr>
        <p:spPr>
          <a:xfrm>
            <a:off x="6400800" y="2679192"/>
            <a:ext cx="2231136" cy="621792"/>
          </a:xfrm>
          <a:prstGeom prst="rect">
            <a:avLst/>
          </a:prstGeom>
          <a:noFill/>
        </p:spPr>
        <p:txBody>
          <a:bodyPr wrap="square" lIns="0" rIns="0" tIns="0" bIns="0">
            <a:spAutoFit/>
          </a:bodyPr>
          <a:lstStyle/>
          <a:p>
            <a:pPr>
              <a:spcAft>
                <a:spcPts val="500"/>
              </a:spcAft>
              <a:defRPr sz="2000" b="1">
                <a:solidFill>
                  <a:srgbClr val="1B1B1A"/>
                </a:solidFill>
                <a:latin typeface="Lato"/>
              </a:defRPr>
            </a:pPr>
            <a:r>
              <a:t>Model</a:t>
            </a:r>
          </a:p>
        </p:txBody>
      </p:sp>
      <p:sp>
        <p:nvSpPr>
          <p:cNvPr id="24" name="TextBox 23"/>
          <p:cNvSpPr txBox="1"/>
          <p:nvPr/>
        </p:nvSpPr>
        <p:spPr>
          <a:xfrm>
            <a:off x="6400800" y="3383280"/>
            <a:ext cx="2231136" cy="320040"/>
          </a:xfrm>
          <a:prstGeom prst="rect">
            <a:avLst/>
          </a:prstGeom>
          <a:noFill/>
        </p:spPr>
        <p:txBody>
          <a:bodyPr wrap="square" lIns="0" rIns="0" tIns="0" bIns="0">
            <a:spAutoFit/>
          </a:bodyPr>
          <a:lstStyle/>
          <a:p>
            <a:pPr>
              <a:spcAft>
                <a:spcPts val="500"/>
              </a:spcAft>
              <a:defRPr sz="1200" b="0">
                <a:solidFill>
                  <a:srgbClr val="5C5A55"/>
                </a:solidFill>
                <a:latin typeface="Lato"/>
              </a:defRPr>
            </a:pPr>
            <a:r>
              <a:t>charges · four branches</a:t>
            </a:r>
          </a:p>
        </p:txBody>
      </p:sp>
      <p:sp>
        <p:nvSpPr>
          <p:cNvPr id="25" name="Right Arrow 24"/>
          <p:cNvSpPr/>
          <p:nvPr/>
        </p:nvSpPr>
        <p:spPr>
          <a:xfrm>
            <a:off x="8805672" y="2587752"/>
            <a:ext cx="201168" cy="137160"/>
          </a:xfrm>
          <a:prstGeom prst="rightArrow">
            <a:avLst/>
          </a:prstGeom>
          <a:solidFill>
            <a:srgbClr val="166D6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Rounded Rectangle 25"/>
          <p:cNvSpPr/>
          <p:nvPr/>
        </p:nvSpPr>
        <p:spPr>
          <a:xfrm>
            <a:off x="9015984" y="2185416"/>
            <a:ext cx="2596896" cy="1572768"/>
          </a:xfrm>
          <a:prstGeom prst="roundRect">
            <a:avLst>
              <a:gd name="adj" fmla="val 8000"/>
            </a:avLst>
          </a:prstGeom>
          <a:solidFill>
            <a:srgbClr val="F3F0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9208008" y="2304288"/>
            <a:ext cx="548640" cy="365760"/>
          </a:xfrm>
          <a:prstGeom prst="rect">
            <a:avLst/>
          </a:prstGeom>
          <a:noFill/>
        </p:spPr>
        <p:txBody>
          <a:bodyPr wrap="square" lIns="0" rIns="0" tIns="0" bIns="0">
            <a:spAutoFit/>
          </a:bodyPr>
          <a:lstStyle/>
          <a:p>
            <a:pPr>
              <a:spcAft>
                <a:spcPts val="500"/>
              </a:spcAft>
              <a:defRPr sz="1700" b="1">
                <a:solidFill>
                  <a:srgbClr val="166D66"/>
                </a:solidFill>
                <a:latin typeface="Lato"/>
              </a:defRPr>
            </a:pPr>
            <a:r>
              <a:t>04</a:t>
            </a:r>
          </a:p>
        </p:txBody>
      </p:sp>
      <p:sp>
        <p:nvSpPr>
          <p:cNvPr id="28" name="TextBox 27"/>
          <p:cNvSpPr txBox="1"/>
          <p:nvPr/>
        </p:nvSpPr>
        <p:spPr>
          <a:xfrm>
            <a:off x="9208008" y="2679192"/>
            <a:ext cx="2231136" cy="621792"/>
          </a:xfrm>
          <a:prstGeom prst="rect">
            <a:avLst/>
          </a:prstGeom>
          <a:noFill/>
        </p:spPr>
        <p:txBody>
          <a:bodyPr wrap="square" lIns="0" rIns="0" tIns="0" bIns="0">
            <a:spAutoFit/>
          </a:bodyPr>
          <a:lstStyle/>
          <a:p>
            <a:pPr>
              <a:spcAft>
                <a:spcPts val="500"/>
              </a:spcAft>
              <a:defRPr sz="2000" b="1">
                <a:solidFill>
                  <a:srgbClr val="1B1B1A"/>
                </a:solidFill>
                <a:latin typeface="Lato"/>
              </a:defRPr>
            </a:pPr>
            <a:r>
              <a:t>Contract</a:t>
            </a:r>
          </a:p>
        </p:txBody>
      </p:sp>
      <p:sp>
        <p:nvSpPr>
          <p:cNvPr id="29" name="TextBox 28"/>
          <p:cNvSpPr txBox="1"/>
          <p:nvPr/>
        </p:nvSpPr>
        <p:spPr>
          <a:xfrm>
            <a:off x="9208008" y="3383280"/>
            <a:ext cx="2231136" cy="320040"/>
          </a:xfrm>
          <a:prstGeom prst="rect">
            <a:avLst/>
          </a:prstGeom>
          <a:noFill/>
        </p:spPr>
        <p:txBody>
          <a:bodyPr wrap="square" lIns="0" rIns="0" tIns="0" bIns="0">
            <a:spAutoFit/>
          </a:bodyPr>
          <a:lstStyle/>
          <a:p>
            <a:pPr>
              <a:spcAft>
                <a:spcPts val="500"/>
              </a:spcAft>
              <a:defRPr sz="1200" b="0">
                <a:solidFill>
                  <a:srgbClr val="5C5A55"/>
                </a:solidFill>
                <a:latin typeface="Lato"/>
              </a:defRPr>
            </a:pPr>
            <a:r>
              <a:t>fit / test · allocation</a:t>
            </a:r>
          </a:p>
        </p:txBody>
      </p:sp>
      <p:sp>
        <p:nvSpPr>
          <p:cNvPr id="30" name="Rounded Rectangle 29"/>
          <p:cNvSpPr/>
          <p:nvPr/>
        </p:nvSpPr>
        <p:spPr>
          <a:xfrm>
            <a:off x="594360" y="4014216"/>
            <a:ext cx="2596896" cy="1572768"/>
          </a:xfrm>
          <a:prstGeom prst="roundRect">
            <a:avLst>
              <a:gd name="adj" fmla="val 8000"/>
            </a:avLst>
          </a:prstGeom>
          <a:solidFill>
            <a:srgbClr val="F3F0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a:off x="786384" y="4133088"/>
            <a:ext cx="548640" cy="365760"/>
          </a:xfrm>
          <a:prstGeom prst="rect">
            <a:avLst/>
          </a:prstGeom>
          <a:noFill/>
        </p:spPr>
        <p:txBody>
          <a:bodyPr wrap="square" lIns="0" rIns="0" tIns="0" bIns="0">
            <a:spAutoFit/>
          </a:bodyPr>
          <a:lstStyle/>
          <a:p>
            <a:pPr>
              <a:spcAft>
                <a:spcPts val="500"/>
              </a:spcAft>
              <a:defRPr sz="1700" b="1">
                <a:solidFill>
                  <a:srgbClr val="166D66"/>
                </a:solidFill>
                <a:latin typeface="Lato"/>
              </a:defRPr>
            </a:pPr>
            <a:r>
              <a:t>05</a:t>
            </a:r>
          </a:p>
        </p:txBody>
      </p:sp>
      <p:sp>
        <p:nvSpPr>
          <p:cNvPr id="32" name="TextBox 31"/>
          <p:cNvSpPr txBox="1"/>
          <p:nvPr/>
        </p:nvSpPr>
        <p:spPr>
          <a:xfrm>
            <a:off x="786384" y="4507992"/>
            <a:ext cx="2231136" cy="621792"/>
          </a:xfrm>
          <a:prstGeom prst="rect">
            <a:avLst/>
          </a:prstGeom>
          <a:noFill/>
        </p:spPr>
        <p:txBody>
          <a:bodyPr wrap="square" lIns="0" rIns="0" tIns="0" bIns="0">
            <a:spAutoFit/>
          </a:bodyPr>
          <a:lstStyle/>
          <a:p>
            <a:pPr>
              <a:spcAft>
                <a:spcPts val="500"/>
              </a:spcAft>
              <a:defRPr sz="2000" b="1">
                <a:solidFill>
                  <a:srgbClr val="1B1B1A"/>
                </a:solidFill>
                <a:latin typeface="Lato"/>
              </a:defRPr>
            </a:pPr>
            <a:r>
              <a:t>Run &amp; fit</a:t>
            </a:r>
          </a:p>
        </p:txBody>
      </p:sp>
      <p:sp>
        <p:nvSpPr>
          <p:cNvPr id="33" name="TextBox 32"/>
          <p:cNvSpPr txBox="1"/>
          <p:nvPr/>
        </p:nvSpPr>
        <p:spPr>
          <a:xfrm>
            <a:off x="786384" y="5212080"/>
            <a:ext cx="2231136" cy="320040"/>
          </a:xfrm>
          <a:prstGeom prst="rect">
            <a:avLst/>
          </a:prstGeom>
          <a:noFill/>
        </p:spPr>
        <p:txBody>
          <a:bodyPr wrap="square" lIns="0" rIns="0" tIns="0" bIns="0">
            <a:spAutoFit/>
          </a:bodyPr>
          <a:lstStyle/>
          <a:p>
            <a:pPr>
              <a:spcAft>
                <a:spcPts val="500"/>
              </a:spcAft>
              <a:defRPr sz="1200" b="0">
                <a:solidFill>
                  <a:srgbClr val="5C5A55"/>
                </a:solidFill>
                <a:latin typeface="Lato"/>
              </a:defRPr>
            </a:pPr>
            <a:r>
              <a:t>source-grounded structures</a:t>
            </a:r>
          </a:p>
        </p:txBody>
      </p:sp>
      <p:sp>
        <p:nvSpPr>
          <p:cNvPr id="34" name="Right Arrow 33"/>
          <p:cNvSpPr/>
          <p:nvPr/>
        </p:nvSpPr>
        <p:spPr>
          <a:xfrm>
            <a:off x="3191256" y="4416552"/>
            <a:ext cx="201168" cy="137160"/>
          </a:xfrm>
          <a:prstGeom prst="rightArrow">
            <a:avLst/>
          </a:prstGeom>
          <a:solidFill>
            <a:srgbClr val="166D6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5" name="Rounded Rectangle 34"/>
          <p:cNvSpPr/>
          <p:nvPr/>
        </p:nvSpPr>
        <p:spPr>
          <a:xfrm>
            <a:off x="3401568" y="4014216"/>
            <a:ext cx="2596896" cy="1572768"/>
          </a:xfrm>
          <a:prstGeom prst="roundRect">
            <a:avLst>
              <a:gd name="adj" fmla="val 8000"/>
            </a:avLst>
          </a:prstGeom>
          <a:solidFill>
            <a:srgbClr val="F3F0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6" name="TextBox 35"/>
          <p:cNvSpPr txBox="1"/>
          <p:nvPr/>
        </p:nvSpPr>
        <p:spPr>
          <a:xfrm>
            <a:off x="3593591" y="4133088"/>
            <a:ext cx="548640" cy="365760"/>
          </a:xfrm>
          <a:prstGeom prst="rect">
            <a:avLst/>
          </a:prstGeom>
          <a:noFill/>
        </p:spPr>
        <p:txBody>
          <a:bodyPr wrap="square" lIns="0" rIns="0" tIns="0" bIns="0">
            <a:spAutoFit/>
          </a:bodyPr>
          <a:lstStyle/>
          <a:p>
            <a:pPr>
              <a:spcAft>
                <a:spcPts val="500"/>
              </a:spcAft>
              <a:defRPr sz="1700" b="1">
                <a:solidFill>
                  <a:srgbClr val="166D66"/>
                </a:solidFill>
                <a:latin typeface="Lato"/>
              </a:defRPr>
            </a:pPr>
            <a:r>
              <a:t>06</a:t>
            </a:r>
          </a:p>
        </p:txBody>
      </p:sp>
      <p:sp>
        <p:nvSpPr>
          <p:cNvPr id="37" name="TextBox 36"/>
          <p:cNvSpPr txBox="1"/>
          <p:nvPr/>
        </p:nvSpPr>
        <p:spPr>
          <a:xfrm>
            <a:off x="3593591" y="4507992"/>
            <a:ext cx="2231136" cy="621792"/>
          </a:xfrm>
          <a:prstGeom prst="rect">
            <a:avLst/>
          </a:prstGeom>
          <a:noFill/>
        </p:spPr>
        <p:txBody>
          <a:bodyPr wrap="square" lIns="0" rIns="0" tIns="0" bIns="0">
            <a:spAutoFit/>
          </a:bodyPr>
          <a:lstStyle/>
          <a:p>
            <a:pPr>
              <a:spcAft>
                <a:spcPts val="500"/>
              </a:spcAft>
              <a:defRPr sz="2000" b="1">
                <a:solidFill>
                  <a:srgbClr val="1B1B1A"/>
                </a:solidFill>
                <a:latin typeface="Lato"/>
              </a:defRPr>
            </a:pPr>
            <a:r>
              <a:t>Validate</a:t>
            </a:r>
          </a:p>
        </p:txBody>
      </p:sp>
      <p:sp>
        <p:nvSpPr>
          <p:cNvPr id="38" name="TextBox 37"/>
          <p:cNvSpPr txBox="1"/>
          <p:nvPr/>
        </p:nvSpPr>
        <p:spPr>
          <a:xfrm>
            <a:off x="3593591" y="5212080"/>
            <a:ext cx="2231136" cy="320040"/>
          </a:xfrm>
          <a:prstGeom prst="rect">
            <a:avLst/>
          </a:prstGeom>
          <a:noFill/>
        </p:spPr>
        <p:txBody>
          <a:bodyPr wrap="square" lIns="0" rIns="0" tIns="0" bIns="0">
            <a:spAutoFit/>
          </a:bodyPr>
          <a:lstStyle/>
          <a:p>
            <a:pPr>
              <a:spcAft>
                <a:spcPts val="500"/>
              </a:spcAft>
              <a:defRPr sz="1200" b="0">
                <a:solidFill>
                  <a:srgbClr val="5C5A55"/>
                </a:solidFill>
                <a:latin typeface="Lato"/>
              </a:defRPr>
            </a:pPr>
            <a:r>
              <a:t>held-out + convergence</a:t>
            </a:r>
          </a:p>
        </p:txBody>
      </p:sp>
      <p:sp>
        <p:nvSpPr>
          <p:cNvPr id="39" name="Right Arrow 38"/>
          <p:cNvSpPr/>
          <p:nvPr/>
        </p:nvSpPr>
        <p:spPr>
          <a:xfrm>
            <a:off x="5998464" y="4416552"/>
            <a:ext cx="201168" cy="137160"/>
          </a:xfrm>
          <a:prstGeom prst="rightArrow">
            <a:avLst/>
          </a:prstGeom>
          <a:solidFill>
            <a:srgbClr val="166D6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0" name="Rounded Rectangle 39"/>
          <p:cNvSpPr/>
          <p:nvPr/>
        </p:nvSpPr>
        <p:spPr>
          <a:xfrm>
            <a:off x="6208776" y="4014216"/>
            <a:ext cx="2596896" cy="1572768"/>
          </a:xfrm>
          <a:prstGeom prst="roundRect">
            <a:avLst>
              <a:gd name="adj" fmla="val 8000"/>
            </a:avLst>
          </a:prstGeom>
          <a:solidFill>
            <a:srgbClr val="F3F0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1" name="TextBox 40"/>
          <p:cNvSpPr txBox="1"/>
          <p:nvPr/>
        </p:nvSpPr>
        <p:spPr>
          <a:xfrm>
            <a:off x="6400800" y="4133088"/>
            <a:ext cx="548640" cy="365760"/>
          </a:xfrm>
          <a:prstGeom prst="rect">
            <a:avLst/>
          </a:prstGeom>
          <a:noFill/>
        </p:spPr>
        <p:txBody>
          <a:bodyPr wrap="square" lIns="0" rIns="0" tIns="0" bIns="0">
            <a:spAutoFit/>
          </a:bodyPr>
          <a:lstStyle/>
          <a:p>
            <a:pPr>
              <a:spcAft>
                <a:spcPts val="500"/>
              </a:spcAft>
              <a:defRPr sz="1700" b="1">
                <a:solidFill>
                  <a:srgbClr val="166D66"/>
                </a:solidFill>
                <a:latin typeface="Lato"/>
              </a:defRPr>
            </a:pPr>
            <a:r>
              <a:t>07</a:t>
            </a:r>
          </a:p>
        </p:txBody>
      </p:sp>
      <p:sp>
        <p:nvSpPr>
          <p:cNvPr id="42" name="TextBox 41"/>
          <p:cNvSpPr txBox="1"/>
          <p:nvPr/>
        </p:nvSpPr>
        <p:spPr>
          <a:xfrm>
            <a:off x="6400800" y="4507992"/>
            <a:ext cx="2231136" cy="621792"/>
          </a:xfrm>
          <a:prstGeom prst="rect">
            <a:avLst/>
          </a:prstGeom>
          <a:noFill/>
        </p:spPr>
        <p:txBody>
          <a:bodyPr wrap="square" lIns="0" rIns="0" tIns="0" bIns="0">
            <a:spAutoFit/>
          </a:bodyPr>
          <a:lstStyle/>
          <a:p>
            <a:pPr>
              <a:spcAft>
                <a:spcPts val="500"/>
              </a:spcAft>
              <a:defRPr sz="2000" b="1">
                <a:solidFill>
                  <a:srgbClr val="1B1B1A"/>
                </a:solidFill>
                <a:latin typeface="Lato"/>
              </a:defRPr>
            </a:pPr>
            <a:r>
              <a:t>Export readback</a:t>
            </a:r>
          </a:p>
        </p:txBody>
      </p:sp>
      <p:sp>
        <p:nvSpPr>
          <p:cNvPr id="43" name="TextBox 42"/>
          <p:cNvSpPr txBox="1"/>
          <p:nvPr/>
        </p:nvSpPr>
        <p:spPr>
          <a:xfrm>
            <a:off x="6400800" y="5212080"/>
            <a:ext cx="2231136" cy="320040"/>
          </a:xfrm>
          <a:prstGeom prst="rect">
            <a:avLst/>
          </a:prstGeom>
          <a:noFill/>
        </p:spPr>
        <p:txBody>
          <a:bodyPr wrap="square" lIns="0" rIns="0" tIns="0" bIns="0">
            <a:spAutoFit/>
          </a:bodyPr>
          <a:lstStyle/>
          <a:p>
            <a:pPr>
              <a:spcAft>
                <a:spcPts val="500"/>
              </a:spcAft>
              <a:defRPr sz="1200" b="0">
                <a:solidFill>
                  <a:srgbClr val="5C5A55"/>
                </a:solidFill>
                <a:latin typeface="Lato"/>
              </a:defRPr>
            </a:pPr>
            <a:r>
              <a:t>exact consumed bytes</a:t>
            </a:r>
          </a:p>
        </p:txBody>
      </p:sp>
      <p:sp>
        <p:nvSpPr>
          <p:cNvPr id="44" name="Right Arrow 43"/>
          <p:cNvSpPr/>
          <p:nvPr/>
        </p:nvSpPr>
        <p:spPr>
          <a:xfrm>
            <a:off x="8805672" y="4416552"/>
            <a:ext cx="201168" cy="137160"/>
          </a:xfrm>
          <a:prstGeom prst="rightArrow">
            <a:avLst/>
          </a:prstGeom>
          <a:solidFill>
            <a:srgbClr val="166D6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5" name="Rounded Rectangle 44"/>
          <p:cNvSpPr/>
          <p:nvPr/>
        </p:nvSpPr>
        <p:spPr>
          <a:xfrm>
            <a:off x="9015984" y="4014216"/>
            <a:ext cx="2596896" cy="1572768"/>
          </a:xfrm>
          <a:prstGeom prst="roundRect">
            <a:avLst>
              <a:gd name="adj" fmla="val 8000"/>
            </a:avLst>
          </a:prstGeom>
          <a:solidFill>
            <a:srgbClr val="F3F0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6" name="TextBox 45"/>
          <p:cNvSpPr txBox="1"/>
          <p:nvPr/>
        </p:nvSpPr>
        <p:spPr>
          <a:xfrm>
            <a:off x="9208008" y="4133088"/>
            <a:ext cx="548640" cy="365760"/>
          </a:xfrm>
          <a:prstGeom prst="rect">
            <a:avLst/>
          </a:prstGeom>
          <a:noFill/>
        </p:spPr>
        <p:txBody>
          <a:bodyPr wrap="square" lIns="0" rIns="0" tIns="0" bIns="0">
            <a:spAutoFit/>
          </a:bodyPr>
          <a:lstStyle/>
          <a:p>
            <a:pPr>
              <a:spcAft>
                <a:spcPts val="500"/>
              </a:spcAft>
              <a:defRPr sz="1700" b="1">
                <a:solidFill>
                  <a:srgbClr val="166D66"/>
                </a:solidFill>
                <a:latin typeface="Lato"/>
              </a:defRPr>
            </a:pPr>
            <a:r>
              <a:t>08</a:t>
            </a:r>
          </a:p>
        </p:txBody>
      </p:sp>
      <p:sp>
        <p:nvSpPr>
          <p:cNvPr id="47" name="TextBox 46"/>
          <p:cNvSpPr txBox="1"/>
          <p:nvPr/>
        </p:nvSpPr>
        <p:spPr>
          <a:xfrm>
            <a:off x="9208008" y="4507992"/>
            <a:ext cx="2231136" cy="621792"/>
          </a:xfrm>
          <a:prstGeom prst="rect">
            <a:avLst/>
          </a:prstGeom>
          <a:noFill/>
        </p:spPr>
        <p:txBody>
          <a:bodyPr wrap="square" lIns="0" rIns="0" tIns="0" bIns="0">
            <a:spAutoFit/>
          </a:bodyPr>
          <a:lstStyle/>
          <a:p>
            <a:pPr>
              <a:spcAft>
                <a:spcPts val="500"/>
              </a:spcAft>
              <a:defRPr sz="2000" b="1">
                <a:solidFill>
                  <a:srgbClr val="1B1B1A"/>
                </a:solidFill>
                <a:latin typeface="Lato"/>
              </a:defRPr>
            </a:pPr>
            <a:r>
              <a:t>Review &amp; disposition</a:t>
            </a:r>
          </a:p>
        </p:txBody>
      </p:sp>
      <p:sp>
        <p:nvSpPr>
          <p:cNvPr id="48" name="TextBox 47"/>
          <p:cNvSpPr txBox="1"/>
          <p:nvPr/>
        </p:nvSpPr>
        <p:spPr>
          <a:xfrm>
            <a:off x="9208008" y="5212080"/>
            <a:ext cx="2231136" cy="320040"/>
          </a:xfrm>
          <a:prstGeom prst="rect">
            <a:avLst/>
          </a:prstGeom>
          <a:noFill/>
        </p:spPr>
        <p:txBody>
          <a:bodyPr wrap="square" lIns="0" rIns="0" tIns="0" bIns="0">
            <a:spAutoFit/>
          </a:bodyPr>
          <a:lstStyle/>
          <a:p>
            <a:pPr>
              <a:spcAft>
                <a:spcPts val="500"/>
              </a:spcAft>
              <a:defRPr sz="1200" b="0">
                <a:solidFill>
                  <a:srgbClr val="5C5A55"/>
                </a:solidFill>
                <a:latin typeface="Lato"/>
              </a:defRPr>
            </a:pPr>
            <a:r>
              <a:t>qualified / limited / withheld</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bg>
      <p:bgPr>
        <a:solidFill>
          <a:srgbClr val="FBFAF7"/>
        </a:solidFill>
        <a:effectLst/>
      </p:bgPr>
    </p:bg>
    <p:spTree>
      <p:nvGrpSpPr>
        <p:cNvPr id="1" name=""/>
        <p:cNvGrpSpPr/>
        <p:nvPr/>
      </p:nvGrpSpPr>
      <p:grpSpPr/>
      <p:sp>
        <p:nvSpPr>
          <p:cNvPr id="2" name="TextBox 1"/>
          <p:cNvSpPr txBox="1"/>
          <p:nvPr/>
        </p:nvSpPr>
        <p:spPr>
          <a:xfrm>
            <a:off x="594360" y="256032"/>
            <a:ext cx="4572000" cy="182880"/>
          </a:xfrm>
          <a:prstGeom prst="rect">
            <a:avLst/>
          </a:prstGeom>
          <a:noFill/>
        </p:spPr>
        <p:txBody>
          <a:bodyPr wrap="square" lIns="0" rIns="0" tIns="0" bIns="0">
            <a:spAutoFit/>
          </a:bodyPr>
          <a:lstStyle/>
          <a:p>
            <a:pPr>
              <a:spcAft>
                <a:spcPts val="500"/>
              </a:spcAft>
              <a:defRPr sz="1000" b="1">
                <a:solidFill>
                  <a:srgbClr val="5C5A55"/>
                </a:solidFill>
                <a:latin typeface="Lato"/>
              </a:defRPr>
            </a:pPr>
            <a:r>
              <a:t>INTERFACE FORCE FIELD</a:t>
            </a:r>
          </a:p>
        </p:txBody>
      </p:sp>
      <p:sp>
        <p:nvSpPr>
          <p:cNvPr id="3" name="TextBox 2"/>
          <p:cNvSpPr txBox="1"/>
          <p:nvPr/>
        </p:nvSpPr>
        <p:spPr>
          <a:xfrm>
            <a:off x="7315200" y="256032"/>
            <a:ext cx="4251960" cy="219456"/>
          </a:xfrm>
          <a:prstGeom prst="rect">
            <a:avLst/>
          </a:prstGeom>
          <a:noFill/>
        </p:spPr>
        <p:txBody>
          <a:bodyPr wrap="square" lIns="0" rIns="0" tIns="0" bIns="0">
            <a:spAutoFit/>
          </a:bodyPr>
          <a:lstStyle/>
          <a:p>
            <a:pPr algn="r">
              <a:spcAft>
                <a:spcPts val="500"/>
              </a:spcAft>
              <a:defRPr sz="1000" b="0">
                <a:solidFill>
                  <a:srgbClr val="166D66"/>
                </a:solidFill>
                <a:latin typeface="Lato"/>
              </a:defRPr>
            </a:pPr>
            <a:r>
              <a:t>04 · THE IFF AGENT</a:t>
            </a:r>
          </a:p>
        </p:txBody>
      </p:sp>
      <p:sp>
        <p:nvSpPr>
          <p:cNvPr id="4" name="TextBox 3"/>
          <p:cNvSpPr txBox="1"/>
          <p:nvPr/>
        </p:nvSpPr>
        <p:spPr>
          <a:xfrm>
            <a:off x="594360" y="749808"/>
            <a:ext cx="10972800" cy="685800"/>
          </a:xfrm>
          <a:prstGeom prst="rect">
            <a:avLst/>
          </a:prstGeom>
          <a:noFill/>
        </p:spPr>
        <p:txBody>
          <a:bodyPr wrap="square" lIns="0" rIns="0" tIns="0" bIns="0">
            <a:spAutoFit/>
          </a:bodyPr>
          <a:lstStyle/>
          <a:p>
            <a:pPr>
              <a:spcAft>
                <a:spcPts val="500"/>
              </a:spcAft>
              <a:defRPr sz="3200" b="1">
                <a:solidFill>
                  <a:srgbClr val="1B1B1A"/>
                </a:solidFill>
                <a:latin typeface="Lato"/>
              </a:defRPr>
            </a:pPr>
            <a:r>
              <a:t>Scientific decisions define the scope</a:t>
            </a:r>
          </a:p>
        </p:txBody>
      </p:sp>
      <p:sp>
        <p:nvSpPr>
          <p:cNvPr id="5" name="TextBox 4"/>
          <p:cNvSpPr txBox="1"/>
          <p:nvPr/>
        </p:nvSpPr>
        <p:spPr>
          <a:xfrm>
            <a:off x="594360" y="1463040"/>
            <a:ext cx="10972800" cy="557784"/>
          </a:xfrm>
          <a:prstGeom prst="rect">
            <a:avLst/>
          </a:prstGeom>
          <a:noFill/>
        </p:spPr>
        <p:txBody>
          <a:bodyPr wrap="square" lIns="0" rIns="0" tIns="0" bIns="0">
            <a:spAutoFit/>
          </a:bodyPr>
          <a:lstStyle/>
          <a:p>
            <a:pPr>
              <a:spcAft>
                <a:spcPts val="500"/>
              </a:spcAft>
              <a:defRPr sz="1900" b="0">
                <a:solidFill>
                  <a:srgbClr val="5C5A55"/>
                </a:solidFill>
                <a:latin typeface="Lato"/>
              </a:defRPr>
            </a:pPr>
            <a:r>
              <a:t>References, model choices, test rules and final adoption stay explicit.</a:t>
            </a:r>
          </a:p>
        </p:txBody>
      </p:sp>
      <p:cxnSp>
        <p:nvCxnSpPr>
          <p:cNvPr id="6" name="Connector 5"/>
          <p:cNvCxnSpPr/>
          <p:nvPr/>
        </p:nvCxnSpPr>
        <p:spPr>
          <a:xfrm>
            <a:off x="594360" y="6336792"/>
            <a:ext cx="11000232" cy="0"/>
          </a:xfrm>
          <a:prstGeom prst="line">
            <a:avLst/>
          </a:prstGeom>
          <a:ln w="8890">
            <a:solidFill>
              <a:srgbClr val="B9B3A5"/>
            </a:solidFill>
          </a:ln>
        </p:spPr>
        <p:style>
          <a:lnRef idx="2">
            <a:schemeClr val="accent1"/>
          </a:lnRef>
          <a:fillRef idx="0">
            <a:schemeClr val="accent1"/>
          </a:fillRef>
          <a:effectRef idx="1">
            <a:schemeClr val="accent1"/>
          </a:effectRef>
          <a:fontRef idx="minor">
            <a:schemeClr val="tx1"/>
          </a:fontRef>
        </p:style>
      </p:cxnSp>
      <p:sp>
        <p:nvSpPr>
          <p:cNvPr id="7" name="Rectangle 6"/>
          <p:cNvSpPr/>
          <p:nvPr/>
        </p:nvSpPr>
        <p:spPr>
          <a:xfrm>
            <a:off x="594360" y="6336792"/>
            <a:ext cx="7857308" cy="22860"/>
          </a:xfrm>
          <a:prstGeom prst="rect">
            <a:avLst/>
          </a:prstGeom>
          <a:solidFill>
            <a:srgbClr val="166D6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94360" y="6446520"/>
            <a:ext cx="9144000" cy="182880"/>
          </a:xfrm>
          <a:prstGeom prst="rect">
            <a:avLst/>
          </a:prstGeom>
          <a:noFill/>
        </p:spPr>
        <p:txBody>
          <a:bodyPr wrap="square" lIns="0" rIns="0" tIns="0" bIns="0">
            <a:spAutoFit/>
          </a:bodyPr>
          <a:lstStyle/>
          <a:p>
            <a:pPr>
              <a:spcAft>
                <a:spcPts val="500"/>
              </a:spcAft>
              <a:defRPr sz="1000" b="0">
                <a:solidFill>
                  <a:srgbClr val="5C5A55"/>
                </a:solidFill>
                <a:latin typeface="Lato"/>
              </a:defRPr>
            </a:pPr>
            <a:r>
              <a:t>AGENT</a:t>
            </a:r>
          </a:p>
        </p:txBody>
      </p:sp>
      <p:sp>
        <p:nvSpPr>
          <p:cNvPr id="9" name="TextBox 8"/>
          <p:cNvSpPr txBox="1"/>
          <p:nvPr/>
        </p:nvSpPr>
        <p:spPr>
          <a:xfrm>
            <a:off x="10607040" y="6419088"/>
            <a:ext cx="960120" cy="274320"/>
          </a:xfrm>
          <a:prstGeom prst="rect">
            <a:avLst/>
          </a:prstGeom>
          <a:noFill/>
        </p:spPr>
        <p:txBody>
          <a:bodyPr wrap="square" lIns="0" rIns="0" tIns="0" bIns="0">
            <a:spAutoFit/>
          </a:bodyPr>
          <a:lstStyle/>
          <a:p>
            <a:pPr algn="r">
              <a:spcAft>
                <a:spcPts val="500"/>
              </a:spcAft>
              <a:defRPr sz="1100" b="0">
                <a:solidFill>
                  <a:srgbClr val="5C5A55"/>
                </a:solidFill>
                <a:latin typeface="Lato"/>
              </a:defRPr>
            </a:pPr>
            <a:r>
              <a:t>25 / 35</a:t>
            </a:r>
          </a:p>
        </p:txBody>
      </p:sp>
      <p:sp>
        <p:nvSpPr>
          <p:cNvPr id="10" name="TextBox 9"/>
          <p:cNvSpPr txBox="1"/>
          <p:nvPr/>
        </p:nvSpPr>
        <p:spPr>
          <a:xfrm>
            <a:off x="594360" y="5925312"/>
            <a:ext cx="10972800" cy="310896"/>
          </a:xfrm>
          <a:prstGeom prst="rect">
            <a:avLst/>
          </a:prstGeom>
          <a:noFill/>
        </p:spPr>
        <p:txBody>
          <a:bodyPr wrap="square" lIns="0" rIns="0" tIns="0" bIns="0">
            <a:spAutoFit/>
          </a:bodyPr>
          <a:lstStyle/>
          <a:p>
            <a:pPr>
              <a:spcAft>
                <a:spcPts val="500"/>
              </a:spcAft>
              <a:defRPr sz="1000" b="1">
                <a:solidFill>
                  <a:srgbClr val="80530C"/>
                </a:solidFill>
                <a:latin typeface="Lato"/>
              </a:defRPr>
            </a:pPr>
            <a:r>
              <a:t>IMPLEMENTED WORKFLOW · CONSEQUENTIAL SCIENTIFIC DECISIONS</a:t>
            </a:r>
          </a:p>
        </p:txBody>
      </p:sp>
      <p:sp>
        <p:nvSpPr>
          <p:cNvPr id="11" name="Rounded Rectangle 10"/>
          <p:cNvSpPr/>
          <p:nvPr/>
        </p:nvSpPr>
        <p:spPr>
          <a:xfrm>
            <a:off x="594360" y="2176272"/>
            <a:ext cx="5394960" cy="1499616"/>
          </a:xfrm>
          <a:prstGeom prst="roundRect">
            <a:avLst>
              <a:gd name="adj" fmla="val 8000"/>
            </a:avLst>
          </a:prstGeom>
          <a:solidFill>
            <a:srgbClr val="F3F0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04672" y="2377440"/>
            <a:ext cx="4974336" cy="438912"/>
          </a:xfrm>
          <a:prstGeom prst="rect">
            <a:avLst/>
          </a:prstGeom>
          <a:noFill/>
        </p:spPr>
        <p:txBody>
          <a:bodyPr wrap="square" lIns="0" rIns="0" tIns="0" bIns="0">
            <a:spAutoFit/>
          </a:bodyPr>
          <a:lstStyle/>
          <a:p>
            <a:pPr>
              <a:spcAft>
                <a:spcPts val="500"/>
              </a:spcAft>
              <a:defRPr sz="2400" b="1">
                <a:solidFill>
                  <a:srgbClr val="166D66"/>
                </a:solidFill>
                <a:latin typeface="Lato"/>
              </a:defRPr>
            </a:pPr>
            <a:r>
              <a:t>References</a:t>
            </a:r>
          </a:p>
        </p:txBody>
      </p:sp>
      <p:sp>
        <p:nvSpPr>
          <p:cNvPr id="13" name="TextBox 12"/>
          <p:cNvSpPr txBox="1"/>
          <p:nvPr/>
        </p:nvSpPr>
        <p:spPr>
          <a:xfrm>
            <a:off x="804672" y="2935224"/>
            <a:ext cx="4974336" cy="548640"/>
          </a:xfrm>
          <a:prstGeom prst="rect">
            <a:avLst/>
          </a:prstGeom>
          <a:noFill/>
        </p:spPr>
        <p:txBody>
          <a:bodyPr wrap="square" lIns="0" rIns="0" tIns="0" bIns="0">
            <a:spAutoFit/>
          </a:bodyPr>
          <a:lstStyle/>
          <a:p>
            <a:pPr>
              <a:spcAft>
                <a:spcPts val="500"/>
              </a:spcAft>
              <a:defRPr sz="2000" b="0">
                <a:solidFill>
                  <a:srgbClr val="1B1B1A"/>
                </a:solidFill>
                <a:latin typeface="Lato"/>
              </a:defRPr>
            </a:pPr>
            <a:r>
              <a:t>primary experiments · state · derivation</a:t>
            </a:r>
          </a:p>
        </p:txBody>
      </p:sp>
      <p:sp>
        <p:nvSpPr>
          <p:cNvPr id="14" name="Rounded Rectangle 13"/>
          <p:cNvSpPr/>
          <p:nvPr/>
        </p:nvSpPr>
        <p:spPr>
          <a:xfrm>
            <a:off x="6199632" y="2176272"/>
            <a:ext cx="5394960" cy="1499616"/>
          </a:xfrm>
          <a:prstGeom prst="roundRect">
            <a:avLst>
              <a:gd name="adj" fmla="val 8000"/>
            </a:avLst>
          </a:prstGeom>
          <a:solidFill>
            <a:srgbClr val="F3F0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6409944" y="2377440"/>
            <a:ext cx="4974336" cy="438912"/>
          </a:xfrm>
          <a:prstGeom prst="rect">
            <a:avLst/>
          </a:prstGeom>
          <a:noFill/>
        </p:spPr>
        <p:txBody>
          <a:bodyPr wrap="square" lIns="0" rIns="0" tIns="0" bIns="0">
            <a:spAutoFit/>
          </a:bodyPr>
          <a:lstStyle/>
          <a:p>
            <a:pPr>
              <a:spcAft>
                <a:spcPts val="500"/>
              </a:spcAft>
              <a:defRPr sz="2400" b="1">
                <a:solidFill>
                  <a:srgbClr val="315FA2"/>
                </a:solidFill>
                <a:latin typeface="Lato"/>
              </a:defRPr>
            </a:pPr>
            <a:r>
              <a:t>Model</a:t>
            </a:r>
          </a:p>
        </p:txBody>
      </p:sp>
      <p:sp>
        <p:nvSpPr>
          <p:cNvPr id="16" name="TextBox 15"/>
          <p:cNvSpPr txBox="1"/>
          <p:nvPr/>
        </p:nvSpPr>
        <p:spPr>
          <a:xfrm>
            <a:off x="6409944" y="2935224"/>
            <a:ext cx="4974336" cy="548640"/>
          </a:xfrm>
          <a:prstGeom prst="rect">
            <a:avLst/>
          </a:prstGeom>
          <a:noFill/>
        </p:spPr>
        <p:txBody>
          <a:bodyPr wrap="square" lIns="0" rIns="0" tIns="0" bIns="0">
            <a:spAutoFit/>
          </a:bodyPr>
          <a:lstStyle/>
          <a:p>
            <a:pPr>
              <a:spcAft>
                <a:spcPts val="500"/>
              </a:spcAft>
              <a:defRPr sz="2000" b="0">
                <a:solidFill>
                  <a:srgbClr val="1B1B1A"/>
                </a:solidFill>
                <a:latin typeface="Lato"/>
              </a:defRPr>
            </a:pPr>
            <a:r>
              <a:t>physical charges · family · neutrality</a:t>
            </a:r>
          </a:p>
        </p:txBody>
      </p:sp>
      <p:sp>
        <p:nvSpPr>
          <p:cNvPr id="17" name="Rounded Rectangle 16"/>
          <p:cNvSpPr/>
          <p:nvPr/>
        </p:nvSpPr>
        <p:spPr>
          <a:xfrm>
            <a:off x="594360" y="3840480"/>
            <a:ext cx="5394960" cy="1499616"/>
          </a:xfrm>
          <a:prstGeom prst="roundRect">
            <a:avLst>
              <a:gd name="adj" fmla="val 8000"/>
            </a:avLst>
          </a:prstGeom>
          <a:solidFill>
            <a:srgbClr val="F3F0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804672" y="4041648"/>
            <a:ext cx="4974336" cy="438912"/>
          </a:xfrm>
          <a:prstGeom prst="rect">
            <a:avLst/>
          </a:prstGeom>
          <a:noFill/>
        </p:spPr>
        <p:txBody>
          <a:bodyPr wrap="square" lIns="0" rIns="0" tIns="0" bIns="0">
            <a:spAutoFit/>
          </a:bodyPr>
          <a:lstStyle/>
          <a:p>
            <a:pPr>
              <a:spcAft>
                <a:spcPts val="500"/>
              </a:spcAft>
              <a:defRPr sz="2400" b="1">
                <a:solidFill>
                  <a:srgbClr val="80530C"/>
                </a:solidFill>
                <a:latin typeface="Lato"/>
              </a:defRPr>
            </a:pPr>
            <a:r>
              <a:t>Fit / test rules</a:t>
            </a:r>
          </a:p>
        </p:txBody>
      </p:sp>
      <p:sp>
        <p:nvSpPr>
          <p:cNvPr id="19" name="TextBox 18"/>
          <p:cNvSpPr txBox="1"/>
          <p:nvPr/>
        </p:nvSpPr>
        <p:spPr>
          <a:xfrm>
            <a:off x="804672" y="4599432"/>
            <a:ext cx="4974336" cy="548640"/>
          </a:xfrm>
          <a:prstGeom prst="rect">
            <a:avLst/>
          </a:prstGeom>
          <a:noFill/>
        </p:spPr>
        <p:txBody>
          <a:bodyPr wrap="square" lIns="0" rIns="0" tIns="0" bIns="0">
            <a:spAutoFit/>
          </a:bodyPr>
          <a:lstStyle/>
          <a:p>
            <a:pPr>
              <a:spcAft>
                <a:spcPts val="500"/>
              </a:spcAft>
              <a:defRPr sz="2000" b="0">
                <a:solidFill>
                  <a:srgbClr val="1B1B1A"/>
                </a:solidFill>
                <a:latin typeface="Lato"/>
              </a:defRPr>
            </a:pPr>
            <a:r>
              <a:t>variables · bounds · validation · resources</a:t>
            </a:r>
          </a:p>
        </p:txBody>
      </p:sp>
      <p:sp>
        <p:nvSpPr>
          <p:cNvPr id="20" name="Rounded Rectangle 19"/>
          <p:cNvSpPr/>
          <p:nvPr/>
        </p:nvSpPr>
        <p:spPr>
          <a:xfrm>
            <a:off x="6199632" y="3840480"/>
            <a:ext cx="5394960" cy="1499616"/>
          </a:xfrm>
          <a:prstGeom prst="roundRect">
            <a:avLst>
              <a:gd name="adj" fmla="val 8000"/>
            </a:avLst>
          </a:prstGeom>
          <a:solidFill>
            <a:srgbClr val="F3F0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6409944" y="4041648"/>
            <a:ext cx="4974336" cy="438912"/>
          </a:xfrm>
          <a:prstGeom prst="rect">
            <a:avLst/>
          </a:prstGeom>
          <a:noFill/>
        </p:spPr>
        <p:txBody>
          <a:bodyPr wrap="square" lIns="0" rIns="0" tIns="0" bIns="0">
            <a:spAutoFit/>
          </a:bodyPr>
          <a:lstStyle/>
          <a:p>
            <a:pPr>
              <a:spcAft>
                <a:spcPts val="500"/>
              </a:spcAft>
              <a:defRPr sz="2400" b="1">
                <a:solidFill>
                  <a:srgbClr val="1B1B1A"/>
                </a:solidFill>
                <a:latin typeface="Lato"/>
              </a:defRPr>
            </a:pPr>
            <a:r>
              <a:t>Scientific adoption</a:t>
            </a:r>
          </a:p>
        </p:txBody>
      </p:sp>
      <p:sp>
        <p:nvSpPr>
          <p:cNvPr id="22" name="TextBox 21"/>
          <p:cNvSpPr txBox="1"/>
          <p:nvPr/>
        </p:nvSpPr>
        <p:spPr>
          <a:xfrm>
            <a:off x="6409944" y="4599432"/>
            <a:ext cx="4974336" cy="548640"/>
          </a:xfrm>
          <a:prstGeom prst="rect">
            <a:avLst/>
          </a:prstGeom>
          <a:noFill/>
        </p:spPr>
        <p:txBody>
          <a:bodyPr wrap="square" lIns="0" rIns="0" tIns="0" bIns="0">
            <a:spAutoFit/>
          </a:bodyPr>
          <a:lstStyle/>
          <a:p>
            <a:pPr>
              <a:spcAft>
                <a:spcPts val="500"/>
              </a:spcAft>
              <a:defRPr sz="2000" b="0">
                <a:solidFill>
                  <a:srgbClr val="1B1B1A"/>
                </a:solidFill>
                <a:latin typeface="Lato"/>
              </a:defRPr>
            </a:pPr>
            <a:r>
              <a:t>exact reviewed export · supported scope</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bg>
      <p:bgPr>
        <a:solidFill>
          <a:srgbClr val="FBFAF7"/>
        </a:solidFill>
        <a:effectLst/>
      </p:bgPr>
    </p:bg>
    <p:spTree>
      <p:nvGrpSpPr>
        <p:cNvPr id="1" name=""/>
        <p:cNvGrpSpPr/>
        <p:nvPr/>
      </p:nvGrpSpPr>
      <p:grpSpPr/>
      <p:sp>
        <p:nvSpPr>
          <p:cNvPr id="2" name="TextBox 1"/>
          <p:cNvSpPr txBox="1"/>
          <p:nvPr/>
        </p:nvSpPr>
        <p:spPr>
          <a:xfrm>
            <a:off x="594360" y="256032"/>
            <a:ext cx="4572000" cy="182880"/>
          </a:xfrm>
          <a:prstGeom prst="rect">
            <a:avLst/>
          </a:prstGeom>
          <a:noFill/>
        </p:spPr>
        <p:txBody>
          <a:bodyPr wrap="square" lIns="0" rIns="0" tIns="0" bIns="0">
            <a:spAutoFit/>
          </a:bodyPr>
          <a:lstStyle/>
          <a:p>
            <a:pPr>
              <a:spcAft>
                <a:spcPts val="500"/>
              </a:spcAft>
              <a:defRPr sz="1000" b="1">
                <a:solidFill>
                  <a:srgbClr val="5C5A55"/>
                </a:solidFill>
                <a:latin typeface="Lato"/>
              </a:defRPr>
            </a:pPr>
            <a:r>
              <a:t>INTERFACE FORCE FIELD</a:t>
            </a:r>
          </a:p>
        </p:txBody>
      </p:sp>
      <p:sp>
        <p:nvSpPr>
          <p:cNvPr id="3" name="TextBox 2"/>
          <p:cNvSpPr txBox="1"/>
          <p:nvPr/>
        </p:nvSpPr>
        <p:spPr>
          <a:xfrm>
            <a:off x="7315200" y="256032"/>
            <a:ext cx="4251960" cy="219456"/>
          </a:xfrm>
          <a:prstGeom prst="rect">
            <a:avLst/>
          </a:prstGeom>
          <a:noFill/>
        </p:spPr>
        <p:txBody>
          <a:bodyPr wrap="square" lIns="0" rIns="0" tIns="0" bIns="0">
            <a:spAutoFit/>
          </a:bodyPr>
          <a:lstStyle/>
          <a:p>
            <a:pPr algn="r">
              <a:spcAft>
                <a:spcPts val="500"/>
              </a:spcAft>
              <a:defRPr sz="1000" b="0">
                <a:solidFill>
                  <a:srgbClr val="166D66"/>
                </a:solidFill>
                <a:latin typeface="Lato"/>
              </a:defRPr>
            </a:pPr>
            <a:r>
              <a:t>04 · THE IFF AGENT</a:t>
            </a:r>
          </a:p>
        </p:txBody>
      </p:sp>
      <p:sp>
        <p:nvSpPr>
          <p:cNvPr id="4" name="TextBox 3"/>
          <p:cNvSpPr txBox="1"/>
          <p:nvPr/>
        </p:nvSpPr>
        <p:spPr>
          <a:xfrm>
            <a:off x="594360" y="749808"/>
            <a:ext cx="10972800" cy="685800"/>
          </a:xfrm>
          <a:prstGeom prst="rect">
            <a:avLst/>
          </a:prstGeom>
          <a:noFill/>
        </p:spPr>
        <p:txBody>
          <a:bodyPr wrap="square" lIns="0" rIns="0" tIns="0" bIns="0">
            <a:spAutoFit/>
          </a:bodyPr>
          <a:lstStyle/>
          <a:p>
            <a:pPr>
              <a:spcAft>
                <a:spcPts val="500"/>
              </a:spcAft>
              <a:defRPr sz="3200" b="1">
                <a:solidFill>
                  <a:srgbClr val="1B1B1A"/>
                </a:solidFill>
                <a:latin typeface="Lato"/>
              </a:defRPr>
            </a:pPr>
            <a:r>
              <a:t>Inputs become a reproducible dossier</a:t>
            </a:r>
          </a:p>
        </p:txBody>
      </p:sp>
      <p:sp>
        <p:nvSpPr>
          <p:cNvPr id="5" name="TextBox 4"/>
          <p:cNvSpPr txBox="1"/>
          <p:nvPr/>
        </p:nvSpPr>
        <p:spPr>
          <a:xfrm>
            <a:off x="594360" y="1463040"/>
            <a:ext cx="10972800" cy="557784"/>
          </a:xfrm>
          <a:prstGeom prst="rect">
            <a:avLst/>
          </a:prstGeom>
          <a:noFill/>
        </p:spPr>
        <p:txBody>
          <a:bodyPr wrap="square" lIns="0" rIns="0" tIns="0" bIns="0">
            <a:spAutoFit/>
          </a:bodyPr>
          <a:lstStyle/>
          <a:p>
            <a:pPr>
              <a:spcAft>
                <a:spcPts val="500"/>
              </a:spcAft>
              <a:defRPr sz="1900" b="0">
                <a:solidFill>
                  <a:srgbClr val="5C5A55"/>
                </a:solidFill>
                <a:latin typeface="Lato"/>
              </a:defRPr>
            </a:pPr>
            <a:r>
              <a:t>Each output should point back to the input and model revision.</a:t>
            </a:r>
          </a:p>
        </p:txBody>
      </p:sp>
      <p:cxnSp>
        <p:nvCxnSpPr>
          <p:cNvPr id="6" name="Connector 5"/>
          <p:cNvCxnSpPr/>
          <p:nvPr/>
        </p:nvCxnSpPr>
        <p:spPr>
          <a:xfrm>
            <a:off x="594360" y="6336792"/>
            <a:ext cx="11000232" cy="0"/>
          </a:xfrm>
          <a:prstGeom prst="line">
            <a:avLst/>
          </a:prstGeom>
          <a:ln w="8890">
            <a:solidFill>
              <a:srgbClr val="B9B3A5"/>
            </a:solidFill>
          </a:ln>
        </p:spPr>
        <p:style>
          <a:lnRef idx="2">
            <a:schemeClr val="accent1"/>
          </a:lnRef>
          <a:fillRef idx="0">
            <a:schemeClr val="accent1"/>
          </a:fillRef>
          <a:effectRef idx="1">
            <a:schemeClr val="accent1"/>
          </a:effectRef>
          <a:fontRef idx="minor">
            <a:schemeClr val="tx1"/>
          </a:fontRef>
        </p:style>
      </p:cxnSp>
      <p:sp>
        <p:nvSpPr>
          <p:cNvPr id="7" name="Rectangle 6"/>
          <p:cNvSpPr/>
          <p:nvPr/>
        </p:nvSpPr>
        <p:spPr>
          <a:xfrm>
            <a:off x="594360" y="6336792"/>
            <a:ext cx="8171600" cy="22860"/>
          </a:xfrm>
          <a:prstGeom prst="rect">
            <a:avLst/>
          </a:prstGeom>
          <a:solidFill>
            <a:srgbClr val="166D6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94360" y="6446520"/>
            <a:ext cx="9144000" cy="182880"/>
          </a:xfrm>
          <a:prstGeom prst="rect">
            <a:avLst/>
          </a:prstGeom>
          <a:noFill/>
        </p:spPr>
        <p:txBody>
          <a:bodyPr wrap="square" lIns="0" rIns="0" tIns="0" bIns="0">
            <a:spAutoFit/>
          </a:bodyPr>
          <a:lstStyle/>
          <a:p>
            <a:pPr>
              <a:spcAft>
                <a:spcPts val="500"/>
              </a:spcAft>
              <a:defRPr sz="1000" b="0">
                <a:solidFill>
                  <a:srgbClr val="5C5A55"/>
                </a:solidFill>
                <a:latin typeface="Lato"/>
              </a:defRPr>
            </a:pPr>
            <a:r>
              <a:t>AGENT</a:t>
            </a:r>
          </a:p>
        </p:txBody>
      </p:sp>
      <p:sp>
        <p:nvSpPr>
          <p:cNvPr id="9" name="TextBox 8"/>
          <p:cNvSpPr txBox="1"/>
          <p:nvPr/>
        </p:nvSpPr>
        <p:spPr>
          <a:xfrm>
            <a:off x="10607040" y="6419088"/>
            <a:ext cx="960120" cy="274320"/>
          </a:xfrm>
          <a:prstGeom prst="rect">
            <a:avLst/>
          </a:prstGeom>
          <a:noFill/>
        </p:spPr>
        <p:txBody>
          <a:bodyPr wrap="square" lIns="0" rIns="0" tIns="0" bIns="0">
            <a:spAutoFit/>
          </a:bodyPr>
          <a:lstStyle/>
          <a:p>
            <a:pPr algn="r">
              <a:spcAft>
                <a:spcPts val="500"/>
              </a:spcAft>
              <a:defRPr sz="1100" b="0">
                <a:solidFill>
                  <a:srgbClr val="5C5A55"/>
                </a:solidFill>
                <a:latin typeface="Lato"/>
              </a:defRPr>
            </a:pPr>
            <a:r>
              <a:t>26 / 35</a:t>
            </a:r>
          </a:p>
        </p:txBody>
      </p:sp>
      <p:sp>
        <p:nvSpPr>
          <p:cNvPr id="10" name="TextBox 9"/>
          <p:cNvSpPr txBox="1"/>
          <p:nvPr/>
        </p:nvSpPr>
        <p:spPr>
          <a:xfrm>
            <a:off x="594360" y="5925312"/>
            <a:ext cx="10972800" cy="310896"/>
          </a:xfrm>
          <a:prstGeom prst="rect">
            <a:avLst/>
          </a:prstGeom>
          <a:noFill/>
        </p:spPr>
        <p:txBody>
          <a:bodyPr wrap="square" lIns="0" rIns="0" tIns="0" bIns="0">
            <a:spAutoFit/>
          </a:bodyPr>
          <a:lstStyle/>
          <a:p>
            <a:pPr>
              <a:spcAft>
                <a:spcPts val="500"/>
              </a:spcAft>
              <a:defRPr sz="1000" b="1">
                <a:solidFill>
                  <a:srgbClr val="80530C"/>
                </a:solidFill>
                <a:latin typeface="Lato"/>
              </a:defRPr>
            </a:pPr>
            <a:r>
              <a:t>ILLUSTRATIVE INPUT / OUTPUT CONTRACT · NOT A COMPLETED EXPORT</a:t>
            </a:r>
          </a:p>
        </p:txBody>
      </p:sp>
      <p:sp>
        <p:nvSpPr>
          <p:cNvPr id="11" name="Rounded Rectangle 10"/>
          <p:cNvSpPr/>
          <p:nvPr/>
        </p:nvSpPr>
        <p:spPr>
          <a:xfrm>
            <a:off x="594360" y="2267712"/>
            <a:ext cx="5408676" cy="3246120"/>
          </a:xfrm>
          <a:prstGeom prst="roundRect">
            <a:avLst>
              <a:gd name="adj" fmla="val 8000"/>
            </a:avLst>
          </a:prstGeom>
          <a:solidFill>
            <a:srgbClr val="F3F0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594360" y="2267712"/>
            <a:ext cx="54864" cy="3246120"/>
          </a:xfrm>
          <a:prstGeom prst="rect">
            <a:avLst/>
          </a:prstGeom>
          <a:solidFill>
            <a:srgbClr val="166D6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04672" y="2496312"/>
            <a:ext cx="4988052" cy="731520"/>
          </a:xfrm>
          <a:prstGeom prst="rect">
            <a:avLst/>
          </a:prstGeom>
          <a:noFill/>
        </p:spPr>
        <p:txBody>
          <a:bodyPr wrap="square" lIns="0" rIns="0" tIns="0" bIns="0">
            <a:spAutoFit/>
          </a:bodyPr>
          <a:lstStyle/>
          <a:p>
            <a:pPr>
              <a:spcAft>
                <a:spcPts val="500"/>
              </a:spcAft>
              <a:defRPr sz="2300" b="1">
                <a:solidFill>
                  <a:srgbClr val="166D66"/>
                </a:solidFill>
                <a:latin typeface="Lato"/>
              </a:defRPr>
            </a:pPr>
            <a:r>
              <a:t>Inputs</a:t>
            </a:r>
          </a:p>
        </p:txBody>
      </p:sp>
      <p:sp>
        <p:nvSpPr>
          <p:cNvPr id="14" name="TextBox 13"/>
          <p:cNvSpPr txBox="1"/>
          <p:nvPr/>
        </p:nvSpPr>
        <p:spPr>
          <a:xfrm>
            <a:off x="804672" y="3410712"/>
            <a:ext cx="4988052" cy="1920239"/>
          </a:xfrm>
          <a:prstGeom prst="rect">
            <a:avLst/>
          </a:prstGeom>
          <a:noFill/>
        </p:spPr>
        <p:txBody>
          <a:bodyPr wrap="square" lIns="0" rIns="0" tIns="0" bIns="0">
            <a:spAutoFit/>
          </a:bodyPr>
          <a:lstStyle/>
          <a:p>
            <a:pPr>
              <a:spcAft>
                <a:spcPts val="500"/>
              </a:spcAft>
              <a:defRPr sz="2100" b="0">
                <a:solidFill>
                  <a:srgbClr val="1B1B1A"/>
                </a:solidFill>
                <a:latin typeface="Lato"/>
              </a:defRPr>
            </a:pPr>
            <a:r>
              <a:t>composition / phase / state; intended observable; primary references; structural origin</a:t>
            </a:r>
          </a:p>
        </p:txBody>
      </p:sp>
      <p:sp>
        <p:nvSpPr>
          <p:cNvPr id="15" name="Rounded Rectangle 14"/>
          <p:cNvSpPr/>
          <p:nvPr/>
        </p:nvSpPr>
        <p:spPr>
          <a:xfrm>
            <a:off x="6185916" y="2267712"/>
            <a:ext cx="5408676" cy="3246120"/>
          </a:xfrm>
          <a:prstGeom prst="roundRect">
            <a:avLst>
              <a:gd name="adj" fmla="val 8000"/>
            </a:avLst>
          </a:prstGeom>
          <a:solidFill>
            <a:srgbClr val="F3F0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ectangle 15"/>
          <p:cNvSpPr/>
          <p:nvPr/>
        </p:nvSpPr>
        <p:spPr>
          <a:xfrm>
            <a:off x="6185916" y="2267712"/>
            <a:ext cx="54864" cy="3246120"/>
          </a:xfrm>
          <a:prstGeom prst="rect">
            <a:avLst/>
          </a:prstGeom>
          <a:solidFill>
            <a:srgbClr val="315FA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6396228" y="2496312"/>
            <a:ext cx="4988052" cy="731520"/>
          </a:xfrm>
          <a:prstGeom prst="rect">
            <a:avLst/>
          </a:prstGeom>
          <a:noFill/>
        </p:spPr>
        <p:txBody>
          <a:bodyPr wrap="square" lIns="0" rIns="0" tIns="0" bIns="0">
            <a:spAutoFit/>
          </a:bodyPr>
          <a:lstStyle/>
          <a:p>
            <a:pPr>
              <a:spcAft>
                <a:spcPts val="500"/>
              </a:spcAft>
              <a:defRPr sz="2300" b="1">
                <a:solidFill>
                  <a:srgbClr val="315FA2"/>
                </a:solidFill>
                <a:latin typeface="Lato"/>
              </a:defRPr>
            </a:pPr>
            <a:r>
              <a:t>Outputs</a:t>
            </a:r>
          </a:p>
        </p:txBody>
      </p:sp>
      <p:sp>
        <p:nvSpPr>
          <p:cNvPr id="18" name="TextBox 17"/>
          <p:cNvSpPr txBox="1"/>
          <p:nvPr/>
        </p:nvSpPr>
        <p:spPr>
          <a:xfrm>
            <a:off x="6396228" y="3410712"/>
            <a:ext cx="4988052" cy="1920239"/>
          </a:xfrm>
          <a:prstGeom prst="rect">
            <a:avLst/>
          </a:prstGeom>
          <a:noFill/>
        </p:spPr>
        <p:txBody>
          <a:bodyPr wrap="square" lIns="0" rIns="0" tIns="0" bIns="0">
            <a:spAutoFit/>
          </a:bodyPr>
          <a:lstStyle/>
          <a:p>
            <a:pPr>
              <a:spcAft>
                <a:spcPts val="500"/>
              </a:spcAft>
              <a:defRPr sz="2100" b="0">
                <a:solidFill>
                  <a:srgbClr val="1B1B1A"/>
                </a:solidFill>
                <a:latin typeface="Lato"/>
              </a:defRPr>
            </a:pPr>
            <a:r>
              <a:t>branch-specific coefficients; structures and runnable inputs; readback comparisons; predictions, uncertainty and limits</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bg>
      <p:bgPr>
        <a:solidFill>
          <a:srgbClr val="FBFAF7"/>
        </a:solidFill>
        <a:effectLst/>
      </p:bgPr>
    </p:bg>
    <p:spTree>
      <p:nvGrpSpPr>
        <p:cNvPr id="1" name=""/>
        <p:cNvGrpSpPr/>
        <p:nvPr/>
      </p:nvGrpSpPr>
      <p:grpSpPr/>
      <p:sp>
        <p:nvSpPr>
          <p:cNvPr id="2" name="TextBox 1"/>
          <p:cNvSpPr txBox="1"/>
          <p:nvPr/>
        </p:nvSpPr>
        <p:spPr>
          <a:xfrm>
            <a:off x="594360" y="256032"/>
            <a:ext cx="4572000" cy="182880"/>
          </a:xfrm>
          <a:prstGeom prst="rect">
            <a:avLst/>
          </a:prstGeom>
          <a:noFill/>
        </p:spPr>
        <p:txBody>
          <a:bodyPr wrap="square" lIns="0" rIns="0" tIns="0" bIns="0">
            <a:spAutoFit/>
          </a:bodyPr>
          <a:lstStyle/>
          <a:p>
            <a:pPr>
              <a:spcAft>
                <a:spcPts val="500"/>
              </a:spcAft>
              <a:defRPr sz="1000" b="1">
                <a:solidFill>
                  <a:srgbClr val="5C5A55"/>
                </a:solidFill>
                <a:latin typeface="Lato"/>
              </a:defRPr>
            </a:pPr>
            <a:r>
              <a:t>INTERFACE FORCE FIELD</a:t>
            </a:r>
          </a:p>
        </p:txBody>
      </p:sp>
      <p:sp>
        <p:nvSpPr>
          <p:cNvPr id="3" name="TextBox 2"/>
          <p:cNvSpPr txBox="1"/>
          <p:nvPr/>
        </p:nvSpPr>
        <p:spPr>
          <a:xfrm>
            <a:off x="7315200" y="256032"/>
            <a:ext cx="4251960" cy="219456"/>
          </a:xfrm>
          <a:prstGeom prst="rect">
            <a:avLst/>
          </a:prstGeom>
          <a:noFill/>
        </p:spPr>
        <p:txBody>
          <a:bodyPr wrap="square" lIns="0" rIns="0" tIns="0" bIns="0">
            <a:spAutoFit/>
          </a:bodyPr>
          <a:lstStyle/>
          <a:p>
            <a:pPr algn="r">
              <a:spcAft>
                <a:spcPts val="500"/>
              </a:spcAft>
              <a:defRPr sz="1000" b="0">
                <a:solidFill>
                  <a:srgbClr val="166D66"/>
                </a:solidFill>
                <a:latin typeface="Lato"/>
              </a:defRPr>
            </a:pPr>
            <a:r>
              <a:t>04 · THE IFF AGENT</a:t>
            </a:r>
          </a:p>
        </p:txBody>
      </p:sp>
      <p:sp>
        <p:nvSpPr>
          <p:cNvPr id="4" name="TextBox 3"/>
          <p:cNvSpPr txBox="1"/>
          <p:nvPr/>
        </p:nvSpPr>
        <p:spPr>
          <a:xfrm>
            <a:off x="594360" y="749808"/>
            <a:ext cx="10972800" cy="685800"/>
          </a:xfrm>
          <a:prstGeom prst="rect">
            <a:avLst/>
          </a:prstGeom>
          <a:noFill/>
        </p:spPr>
        <p:txBody>
          <a:bodyPr wrap="square" lIns="0" rIns="0" tIns="0" bIns="0">
            <a:spAutoFit/>
          </a:bodyPr>
          <a:lstStyle/>
          <a:p>
            <a:pPr>
              <a:spcAft>
                <a:spcPts val="500"/>
              </a:spcAft>
              <a:defRPr sz="3200" b="1">
                <a:solidFill>
                  <a:srgbClr val="1B1B1A"/>
                </a:solidFill>
                <a:latin typeface="Lato"/>
              </a:defRPr>
            </a:pPr>
            <a:r>
              <a:t>Acceptance is more than execution</a:t>
            </a:r>
          </a:p>
        </p:txBody>
      </p:sp>
      <p:sp>
        <p:nvSpPr>
          <p:cNvPr id="5" name="TextBox 4"/>
          <p:cNvSpPr txBox="1"/>
          <p:nvPr/>
        </p:nvSpPr>
        <p:spPr>
          <a:xfrm>
            <a:off x="594360" y="1463040"/>
            <a:ext cx="10972800" cy="557784"/>
          </a:xfrm>
          <a:prstGeom prst="rect">
            <a:avLst/>
          </a:prstGeom>
          <a:noFill/>
        </p:spPr>
        <p:txBody>
          <a:bodyPr wrap="square" lIns="0" rIns="0" tIns="0" bIns="0">
            <a:spAutoFit/>
          </a:bodyPr>
          <a:lstStyle/>
          <a:p>
            <a:pPr>
              <a:spcAft>
                <a:spcPts val="500"/>
              </a:spcAft>
              <a:defRPr sz="1900" b="0">
                <a:solidFill>
                  <a:srgbClr val="5C5A55"/>
                </a:solidFill>
                <a:latin typeface="Lato"/>
              </a:defRPr>
            </a:pPr>
            <a:r>
              <a:t>A runnable package still needs independent scientific evidence.</a:t>
            </a:r>
          </a:p>
        </p:txBody>
      </p:sp>
      <p:cxnSp>
        <p:nvCxnSpPr>
          <p:cNvPr id="6" name="Connector 5"/>
          <p:cNvCxnSpPr/>
          <p:nvPr/>
        </p:nvCxnSpPr>
        <p:spPr>
          <a:xfrm>
            <a:off x="594360" y="6336792"/>
            <a:ext cx="11000232" cy="0"/>
          </a:xfrm>
          <a:prstGeom prst="line">
            <a:avLst/>
          </a:prstGeom>
          <a:ln w="8890">
            <a:solidFill>
              <a:srgbClr val="B9B3A5"/>
            </a:solidFill>
          </a:ln>
        </p:spPr>
        <p:style>
          <a:lnRef idx="2">
            <a:schemeClr val="accent1"/>
          </a:lnRef>
          <a:fillRef idx="0">
            <a:schemeClr val="accent1"/>
          </a:fillRef>
          <a:effectRef idx="1">
            <a:schemeClr val="accent1"/>
          </a:effectRef>
          <a:fontRef idx="minor">
            <a:schemeClr val="tx1"/>
          </a:fontRef>
        </p:style>
      </p:cxnSp>
      <p:sp>
        <p:nvSpPr>
          <p:cNvPr id="7" name="Rectangle 6"/>
          <p:cNvSpPr/>
          <p:nvPr/>
        </p:nvSpPr>
        <p:spPr>
          <a:xfrm>
            <a:off x="594360" y="6336792"/>
            <a:ext cx="8485893" cy="22860"/>
          </a:xfrm>
          <a:prstGeom prst="rect">
            <a:avLst/>
          </a:prstGeom>
          <a:solidFill>
            <a:srgbClr val="166D6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94360" y="6446520"/>
            <a:ext cx="9144000" cy="182880"/>
          </a:xfrm>
          <a:prstGeom prst="rect">
            <a:avLst/>
          </a:prstGeom>
          <a:noFill/>
        </p:spPr>
        <p:txBody>
          <a:bodyPr wrap="square" lIns="0" rIns="0" tIns="0" bIns="0">
            <a:spAutoFit/>
          </a:bodyPr>
          <a:lstStyle/>
          <a:p>
            <a:pPr>
              <a:spcAft>
                <a:spcPts val="500"/>
              </a:spcAft>
              <a:defRPr sz="1000" b="0">
                <a:solidFill>
                  <a:srgbClr val="5C5A55"/>
                </a:solidFill>
                <a:latin typeface="Lato"/>
              </a:defRPr>
            </a:pPr>
            <a:r>
              <a:t>AGENT</a:t>
            </a:r>
          </a:p>
        </p:txBody>
      </p:sp>
      <p:sp>
        <p:nvSpPr>
          <p:cNvPr id="9" name="TextBox 8"/>
          <p:cNvSpPr txBox="1"/>
          <p:nvPr/>
        </p:nvSpPr>
        <p:spPr>
          <a:xfrm>
            <a:off x="10607040" y="6419088"/>
            <a:ext cx="960120" cy="274320"/>
          </a:xfrm>
          <a:prstGeom prst="rect">
            <a:avLst/>
          </a:prstGeom>
          <a:noFill/>
        </p:spPr>
        <p:txBody>
          <a:bodyPr wrap="square" lIns="0" rIns="0" tIns="0" bIns="0">
            <a:spAutoFit/>
          </a:bodyPr>
          <a:lstStyle/>
          <a:p>
            <a:pPr algn="r">
              <a:spcAft>
                <a:spcPts val="500"/>
              </a:spcAft>
              <a:defRPr sz="1100" b="0">
                <a:solidFill>
                  <a:srgbClr val="5C5A55"/>
                </a:solidFill>
                <a:latin typeface="Lato"/>
              </a:defRPr>
            </a:pPr>
            <a:r>
              <a:t>27 / 35</a:t>
            </a:r>
          </a:p>
        </p:txBody>
      </p:sp>
      <p:sp>
        <p:nvSpPr>
          <p:cNvPr id="10" name="TextBox 9"/>
          <p:cNvSpPr txBox="1"/>
          <p:nvPr/>
        </p:nvSpPr>
        <p:spPr>
          <a:xfrm>
            <a:off x="594360" y="5925312"/>
            <a:ext cx="10972800" cy="310896"/>
          </a:xfrm>
          <a:prstGeom prst="rect">
            <a:avLst/>
          </a:prstGeom>
          <a:noFill/>
        </p:spPr>
        <p:txBody>
          <a:bodyPr wrap="square" lIns="0" rIns="0" tIns="0" bIns="0">
            <a:spAutoFit/>
          </a:bodyPr>
          <a:lstStyle/>
          <a:p>
            <a:pPr>
              <a:spcAft>
                <a:spcPts val="500"/>
              </a:spcAft>
              <a:defRPr sz="1000" b="1">
                <a:solidFill>
                  <a:srgbClr val="80530C"/>
                </a:solidFill>
                <a:latin typeface="Lato"/>
              </a:defRPr>
            </a:pPr>
            <a:r>
              <a:t>SCIENTIFIC ACCEPTANCE REQUIREMENTS</a:t>
            </a:r>
          </a:p>
        </p:txBody>
      </p:sp>
      <p:sp>
        <p:nvSpPr>
          <p:cNvPr id="11" name="Rounded Rectangle 10"/>
          <p:cNvSpPr/>
          <p:nvPr/>
        </p:nvSpPr>
        <p:spPr>
          <a:xfrm>
            <a:off x="594360" y="2167128"/>
            <a:ext cx="11000232" cy="987552"/>
          </a:xfrm>
          <a:prstGeom prst="roundRect">
            <a:avLst>
              <a:gd name="adj" fmla="val 8000"/>
            </a:avLst>
          </a:prstGeom>
          <a:solidFill>
            <a:srgbClr val="F3F0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13816" y="2340864"/>
            <a:ext cx="3456432" cy="640080"/>
          </a:xfrm>
          <a:prstGeom prst="rect">
            <a:avLst/>
          </a:prstGeom>
          <a:noFill/>
        </p:spPr>
        <p:txBody>
          <a:bodyPr wrap="square" lIns="0" rIns="0" tIns="0" bIns="0">
            <a:spAutoFit/>
          </a:bodyPr>
          <a:lstStyle/>
          <a:p>
            <a:pPr>
              <a:spcAft>
                <a:spcPts val="500"/>
              </a:spcAft>
              <a:defRPr sz="2100" b="1">
                <a:solidFill>
                  <a:srgbClr val="166D66"/>
                </a:solidFill>
                <a:latin typeface="Lato"/>
              </a:defRPr>
            </a:pPr>
            <a:r>
              <a:t>Execution</a:t>
            </a:r>
          </a:p>
        </p:txBody>
      </p:sp>
      <p:sp>
        <p:nvSpPr>
          <p:cNvPr id="13" name="TextBox 12"/>
          <p:cNvSpPr txBox="1"/>
          <p:nvPr/>
        </p:nvSpPr>
        <p:spPr>
          <a:xfrm>
            <a:off x="4526280" y="2331720"/>
            <a:ext cx="6748272" cy="694944"/>
          </a:xfrm>
          <a:prstGeom prst="rect">
            <a:avLst/>
          </a:prstGeom>
          <a:noFill/>
        </p:spPr>
        <p:txBody>
          <a:bodyPr wrap="square" lIns="0" rIns="0" tIns="0" bIns="0">
            <a:spAutoFit/>
          </a:bodyPr>
          <a:lstStyle/>
          <a:p>
            <a:pPr>
              <a:spcAft>
                <a:spcPts val="500"/>
              </a:spcAft>
              <a:defRPr sz="2000" b="0">
                <a:solidFill>
                  <a:srgbClr val="1B1B1A"/>
                </a:solidFill>
                <a:latin typeface="Lato"/>
              </a:defRPr>
            </a:pPr>
            <a:r>
              <a:t>A completed run establishes a result under its stated inputs.</a:t>
            </a:r>
          </a:p>
        </p:txBody>
      </p:sp>
      <p:sp>
        <p:nvSpPr>
          <p:cNvPr id="14" name="Rounded Rectangle 13"/>
          <p:cNvSpPr/>
          <p:nvPr/>
        </p:nvSpPr>
        <p:spPr>
          <a:xfrm>
            <a:off x="594360" y="3300984"/>
            <a:ext cx="11000232" cy="987552"/>
          </a:xfrm>
          <a:prstGeom prst="roundRect">
            <a:avLst>
              <a:gd name="adj" fmla="val 8000"/>
            </a:avLst>
          </a:prstGeom>
          <a:solidFill>
            <a:srgbClr val="F3F0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13816" y="3474720"/>
            <a:ext cx="3456432" cy="640080"/>
          </a:xfrm>
          <a:prstGeom prst="rect">
            <a:avLst/>
          </a:prstGeom>
          <a:noFill/>
        </p:spPr>
        <p:txBody>
          <a:bodyPr wrap="square" lIns="0" rIns="0" tIns="0" bIns="0">
            <a:spAutoFit/>
          </a:bodyPr>
          <a:lstStyle/>
          <a:p>
            <a:pPr>
              <a:spcAft>
                <a:spcPts val="500"/>
              </a:spcAft>
              <a:defRPr sz="2100" b="1">
                <a:solidFill>
                  <a:srgbClr val="80530C"/>
                </a:solidFill>
                <a:latin typeface="Lato"/>
              </a:defRPr>
            </a:pPr>
            <a:r>
              <a:t>Scientific checks</a:t>
            </a:r>
          </a:p>
        </p:txBody>
      </p:sp>
      <p:sp>
        <p:nvSpPr>
          <p:cNvPr id="16" name="TextBox 15"/>
          <p:cNvSpPr txBox="1"/>
          <p:nvPr/>
        </p:nvSpPr>
        <p:spPr>
          <a:xfrm>
            <a:off x="4526280" y="3465576"/>
            <a:ext cx="6748272" cy="694944"/>
          </a:xfrm>
          <a:prstGeom prst="rect">
            <a:avLst/>
          </a:prstGeom>
          <a:noFill/>
        </p:spPr>
        <p:txBody>
          <a:bodyPr wrap="square" lIns="0" rIns="0" tIns="0" bIns="0">
            <a:spAutoFit/>
          </a:bodyPr>
          <a:lstStyle/>
          <a:p>
            <a:pPr>
              <a:spcAft>
                <a:spcPts val="500"/>
              </a:spcAft>
              <a:defRPr sz="2000" b="0">
                <a:solidFill>
                  <a:srgbClr val="1B1B1A"/>
                </a:solidFill>
                <a:latin typeface="Lato"/>
              </a:defRPr>
            </a:pPr>
            <a:r>
              <a:t>Match fit targets, test reserved properties and verify convergence.</a:t>
            </a:r>
          </a:p>
        </p:txBody>
      </p:sp>
      <p:sp>
        <p:nvSpPr>
          <p:cNvPr id="17" name="Rounded Rectangle 16"/>
          <p:cNvSpPr/>
          <p:nvPr/>
        </p:nvSpPr>
        <p:spPr>
          <a:xfrm>
            <a:off x="594360" y="4434840"/>
            <a:ext cx="11000232" cy="987552"/>
          </a:xfrm>
          <a:prstGeom prst="roundRect">
            <a:avLst>
              <a:gd name="adj" fmla="val 8000"/>
            </a:avLst>
          </a:prstGeom>
          <a:solidFill>
            <a:srgbClr val="F3F0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813816" y="4608576"/>
            <a:ext cx="3456432" cy="640080"/>
          </a:xfrm>
          <a:prstGeom prst="rect">
            <a:avLst/>
          </a:prstGeom>
          <a:noFill/>
        </p:spPr>
        <p:txBody>
          <a:bodyPr wrap="square" lIns="0" rIns="0" tIns="0" bIns="0">
            <a:spAutoFit/>
          </a:bodyPr>
          <a:lstStyle/>
          <a:p>
            <a:pPr>
              <a:spcAft>
                <a:spcPts val="500"/>
              </a:spcAft>
              <a:defRPr sz="2100" b="1">
                <a:solidFill>
                  <a:srgbClr val="A23447"/>
                </a:solidFill>
                <a:latin typeface="Lato"/>
              </a:defRPr>
            </a:pPr>
            <a:r>
              <a:t>Disposition</a:t>
            </a:r>
          </a:p>
        </p:txBody>
      </p:sp>
      <p:sp>
        <p:nvSpPr>
          <p:cNvPr id="19" name="TextBox 18"/>
          <p:cNvSpPr txBox="1"/>
          <p:nvPr/>
        </p:nvSpPr>
        <p:spPr>
          <a:xfrm>
            <a:off x="4526280" y="4599431"/>
            <a:ext cx="6748272" cy="694944"/>
          </a:xfrm>
          <a:prstGeom prst="rect">
            <a:avLst/>
          </a:prstGeom>
          <a:noFill/>
        </p:spPr>
        <p:txBody>
          <a:bodyPr wrap="square" lIns="0" rIns="0" tIns="0" bIns="0">
            <a:spAutoFit/>
          </a:bodyPr>
          <a:lstStyle/>
          <a:p>
            <a:pPr>
              <a:spcAft>
                <a:spcPts val="500"/>
              </a:spcAft>
              <a:defRPr sz="2000" b="0">
                <a:solidFill>
                  <a:srgbClr val="1B1B1A"/>
                </a:solidFill>
                <a:latin typeface="Lato"/>
              </a:defRPr>
            </a:pPr>
            <a:r>
              <a:t>Adopt a qualified or limited scope, or withhold the package.</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bg>
      <p:bgPr>
        <a:solidFill>
          <a:srgbClr val="FBFAF7"/>
        </a:solidFill>
        <a:effectLst/>
      </p:bgPr>
    </p:bg>
    <p:spTree>
      <p:nvGrpSpPr>
        <p:cNvPr id="1" name=""/>
        <p:cNvGrpSpPr/>
        <p:nvPr/>
      </p:nvGrpSpPr>
      <p:grpSpPr/>
      <p:sp>
        <p:nvSpPr>
          <p:cNvPr id="2" name="TextBox 1"/>
          <p:cNvSpPr txBox="1"/>
          <p:nvPr/>
        </p:nvSpPr>
        <p:spPr>
          <a:xfrm>
            <a:off x="594360" y="256032"/>
            <a:ext cx="4572000" cy="182880"/>
          </a:xfrm>
          <a:prstGeom prst="rect">
            <a:avLst/>
          </a:prstGeom>
          <a:noFill/>
        </p:spPr>
        <p:txBody>
          <a:bodyPr wrap="square" lIns="0" rIns="0" tIns="0" bIns="0">
            <a:spAutoFit/>
          </a:bodyPr>
          <a:lstStyle/>
          <a:p>
            <a:pPr>
              <a:spcAft>
                <a:spcPts val="500"/>
              </a:spcAft>
              <a:defRPr sz="1000" b="1">
                <a:solidFill>
                  <a:srgbClr val="5C5A55"/>
                </a:solidFill>
                <a:latin typeface="Lato"/>
              </a:defRPr>
            </a:pPr>
            <a:r>
              <a:t>INTERFACE FORCE FIELD</a:t>
            </a:r>
          </a:p>
        </p:txBody>
      </p:sp>
      <p:sp>
        <p:nvSpPr>
          <p:cNvPr id="3" name="TextBox 2"/>
          <p:cNvSpPr txBox="1"/>
          <p:nvPr/>
        </p:nvSpPr>
        <p:spPr>
          <a:xfrm>
            <a:off x="7315200" y="256032"/>
            <a:ext cx="4251960" cy="219456"/>
          </a:xfrm>
          <a:prstGeom prst="rect">
            <a:avLst/>
          </a:prstGeom>
          <a:noFill/>
        </p:spPr>
        <p:txBody>
          <a:bodyPr wrap="square" lIns="0" rIns="0" tIns="0" bIns="0">
            <a:spAutoFit/>
          </a:bodyPr>
          <a:lstStyle/>
          <a:p>
            <a:pPr algn="r">
              <a:spcAft>
                <a:spcPts val="500"/>
              </a:spcAft>
              <a:defRPr sz="1000" b="0">
                <a:solidFill>
                  <a:srgbClr val="166D66"/>
                </a:solidFill>
                <a:latin typeface="Lato"/>
              </a:defRPr>
            </a:pPr>
            <a:r>
              <a:t>05 · METHODS &amp; THE FULL LOOP</a:t>
            </a:r>
          </a:p>
        </p:txBody>
      </p:sp>
      <p:sp>
        <p:nvSpPr>
          <p:cNvPr id="4" name="TextBox 3"/>
          <p:cNvSpPr txBox="1"/>
          <p:nvPr/>
        </p:nvSpPr>
        <p:spPr>
          <a:xfrm>
            <a:off x="594360" y="749808"/>
            <a:ext cx="10972800" cy="685800"/>
          </a:xfrm>
          <a:prstGeom prst="rect">
            <a:avLst/>
          </a:prstGeom>
          <a:noFill/>
        </p:spPr>
        <p:txBody>
          <a:bodyPr wrap="square" lIns="0" rIns="0" tIns="0" bIns="0">
            <a:spAutoFit/>
          </a:bodyPr>
          <a:lstStyle/>
          <a:p>
            <a:pPr>
              <a:spcAft>
                <a:spcPts val="500"/>
              </a:spcAft>
              <a:defRPr sz="3200" b="1">
                <a:solidFill>
                  <a:srgbClr val="1B1B1A"/>
                </a:solidFill>
                <a:latin typeface="Lato"/>
              </a:defRPr>
            </a:pPr>
            <a:r>
              <a:t>Choose the method for the decision</a:t>
            </a:r>
          </a:p>
        </p:txBody>
      </p:sp>
      <p:sp>
        <p:nvSpPr>
          <p:cNvPr id="5" name="TextBox 4"/>
          <p:cNvSpPr txBox="1"/>
          <p:nvPr/>
        </p:nvSpPr>
        <p:spPr>
          <a:xfrm>
            <a:off x="594360" y="1463040"/>
            <a:ext cx="10972800" cy="557784"/>
          </a:xfrm>
          <a:prstGeom prst="rect">
            <a:avLst/>
          </a:prstGeom>
          <a:noFill/>
        </p:spPr>
        <p:txBody>
          <a:bodyPr wrap="square" lIns="0" rIns="0" tIns="0" bIns="0">
            <a:spAutoFit/>
          </a:bodyPr>
          <a:lstStyle/>
          <a:p>
            <a:pPr>
              <a:spcAft>
                <a:spcPts val="500"/>
              </a:spcAft>
              <a:defRPr sz="1900" b="0">
                <a:solidFill>
                  <a:srgbClr val="5C5A55"/>
                </a:solidFill>
                <a:latin typeface="Lato"/>
              </a:defRPr>
            </a:pPr>
            <a:r>
              <a:t>Compare specific models, chemistry and observables.</a:t>
            </a:r>
          </a:p>
        </p:txBody>
      </p:sp>
      <p:cxnSp>
        <p:nvCxnSpPr>
          <p:cNvPr id="6" name="Connector 5"/>
          <p:cNvCxnSpPr/>
          <p:nvPr/>
        </p:nvCxnSpPr>
        <p:spPr>
          <a:xfrm>
            <a:off x="594360" y="6336792"/>
            <a:ext cx="11000232" cy="0"/>
          </a:xfrm>
          <a:prstGeom prst="line">
            <a:avLst/>
          </a:prstGeom>
          <a:ln w="8890">
            <a:solidFill>
              <a:srgbClr val="B9B3A5"/>
            </a:solidFill>
          </a:ln>
        </p:spPr>
        <p:style>
          <a:lnRef idx="2">
            <a:schemeClr val="accent1"/>
          </a:lnRef>
          <a:fillRef idx="0">
            <a:schemeClr val="accent1"/>
          </a:fillRef>
          <a:effectRef idx="1">
            <a:schemeClr val="accent1"/>
          </a:effectRef>
          <a:fontRef idx="minor">
            <a:schemeClr val="tx1"/>
          </a:fontRef>
        </p:style>
      </p:cxnSp>
      <p:sp>
        <p:nvSpPr>
          <p:cNvPr id="7" name="Rectangle 6"/>
          <p:cNvSpPr/>
          <p:nvPr/>
        </p:nvSpPr>
        <p:spPr>
          <a:xfrm>
            <a:off x="594360" y="6336792"/>
            <a:ext cx="8800185" cy="22860"/>
          </a:xfrm>
          <a:prstGeom prst="rect">
            <a:avLst/>
          </a:prstGeom>
          <a:solidFill>
            <a:srgbClr val="166D6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94360" y="6446520"/>
            <a:ext cx="9144000" cy="182880"/>
          </a:xfrm>
          <a:prstGeom prst="rect">
            <a:avLst/>
          </a:prstGeom>
          <a:noFill/>
        </p:spPr>
        <p:txBody>
          <a:bodyPr wrap="square" lIns="0" rIns="0" tIns="0" bIns="0">
            <a:spAutoFit/>
          </a:bodyPr>
          <a:lstStyle/>
          <a:p>
            <a:pPr>
              <a:spcAft>
                <a:spcPts val="500"/>
              </a:spcAft>
              <a:defRPr sz="1000" b="0">
                <a:solidFill>
                  <a:srgbClr val="5C5A55"/>
                </a:solidFill>
                <a:latin typeface="Lato"/>
              </a:defRPr>
            </a:pPr>
            <a:r>
              <a:t>K21 · MACE</a:t>
            </a:r>
          </a:p>
        </p:txBody>
      </p:sp>
      <p:sp>
        <p:nvSpPr>
          <p:cNvPr id="9" name="TextBox 8"/>
          <p:cNvSpPr txBox="1"/>
          <p:nvPr/>
        </p:nvSpPr>
        <p:spPr>
          <a:xfrm>
            <a:off x="10607040" y="6419088"/>
            <a:ext cx="960120" cy="274320"/>
          </a:xfrm>
          <a:prstGeom prst="rect">
            <a:avLst/>
          </a:prstGeom>
          <a:noFill/>
        </p:spPr>
        <p:txBody>
          <a:bodyPr wrap="square" lIns="0" rIns="0" tIns="0" bIns="0">
            <a:spAutoFit/>
          </a:bodyPr>
          <a:lstStyle/>
          <a:p>
            <a:pPr algn="r">
              <a:spcAft>
                <a:spcPts val="500"/>
              </a:spcAft>
              <a:defRPr sz="1100" b="0">
                <a:solidFill>
                  <a:srgbClr val="5C5A55"/>
                </a:solidFill>
                <a:latin typeface="Lato"/>
              </a:defRPr>
            </a:pPr>
            <a:r>
              <a:t>28 / 35</a:t>
            </a:r>
          </a:p>
        </p:txBody>
      </p:sp>
      <p:sp>
        <p:nvSpPr>
          <p:cNvPr id="10" name="TextBox 9"/>
          <p:cNvSpPr txBox="1"/>
          <p:nvPr/>
        </p:nvSpPr>
        <p:spPr>
          <a:xfrm>
            <a:off x="594360" y="5925312"/>
            <a:ext cx="10972800" cy="310896"/>
          </a:xfrm>
          <a:prstGeom prst="rect">
            <a:avLst/>
          </a:prstGeom>
          <a:noFill/>
        </p:spPr>
        <p:txBody>
          <a:bodyPr wrap="square" lIns="0" rIns="0" tIns="0" bIns="0">
            <a:spAutoFit/>
          </a:bodyPr>
          <a:lstStyle/>
          <a:p>
            <a:pPr>
              <a:spcAft>
                <a:spcPts val="500"/>
              </a:spcAft>
              <a:defRPr sz="1000" b="1">
                <a:solidFill>
                  <a:srgbClr val="80530C"/>
                </a:solidFill>
                <a:latin typeface="Lato"/>
              </a:defRPr>
            </a:pPr>
            <a:r>
              <a:t>COMPLEMENTARY ROLES · NO UNIVERSAL SPEED / ACCURACY RANKING</a:t>
            </a:r>
          </a:p>
        </p:txBody>
      </p:sp>
      <p:sp>
        <p:nvSpPr>
          <p:cNvPr id="11" name="Rounded Rectangle 10"/>
          <p:cNvSpPr/>
          <p:nvPr/>
        </p:nvSpPr>
        <p:spPr>
          <a:xfrm>
            <a:off x="594360" y="2176272"/>
            <a:ext cx="3547872" cy="3547872"/>
          </a:xfrm>
          <a:prstGeom prst="roundRect">
            <a:avLst>
              <a:gd name="adj" fmla="val 8000"/>
            </a:avLst>
          </a:prstGeom>
          <a:solidFill>
            <a:srgbClr val="F3F0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13816" y="2377440"/>
            <a:ext cx="3108960" cy="457200"/>
          </a:xfrm>
          <a:prstGeom prst="rect">
            <a:avLst/>
          </a:prstGeom>
          <a:noFill/>
        </p:spPr>
        <p:txBody>
          <a:bodyPr wrap="square" lIns="0" rIns="0" tIns="0" bIns="0">
            <a:spAutoFit/>
          </a:bodyPr>
          <a:lstStyle/>
          <a:p>
            <a:pPr>
              <a:spcAft>
                <a:spcPts val="500"/>
              </a:spcAft>
              <a:defRPr sz="2900" b="1">
                <a:solidFill>
                  <a:srgbClr val="166D66"/>
                </a:solidFill>
                <a:latin typeface="Lato"/>
              </a:defRPr>
            </a:pPr>
            <a:r>
              <a:t>Classical / IFF</a:t>
            </a:r>
          </a:p>
        </p:txBody>
      </p:sp>
      <p:sp>
        <p:nvSpPr>
          <p:cNvPr id="13" name="TextBox 12"/>
          <p:cNvSpPr txBox="1"/>
          <p:nvPr/>
        </p:nvSpPr>
        <p:spPr>
          <a:xfrm>
            <a:off x="813816" y="3081528"/>
            <a:ext cx="3108960" cy="201168"/>
          </a:xfrm>
          <a:prstGeom prst="rect">
            <a:avLst/>
          </a:prstGeom>
          <a:noFill/>
        </p:spPr>
        <p:txBody>
          <a:bodyPr wrap="square" lIns="0" rIns="0" tIns="0" bIns="0">
            <a:spAutoFit/>
          </a:bodyPr>
          <a:lstStyle/>
          <a:p>
            <a:pPr>
              <a:spcAft>
                <a:spcPts val="500"/>
              </a:spcAft>
              <a:defRPr sz="1000" b="1">
                <a:solidFill>
                  <a:srgbClr val="5C5A55"/>
                </a:solidFill>
                <a:latin typeface="Lato"/>
              </a:defRPr>
            </a:pPr>
            <a:r>
              <a:t>REPRESENTATION</a:t>
            </a:r>
          </a:p>
        </p:txBody>
      </p:sp>
      <p:sp>
        <p:nvSpPr>
          <p:cNvPr id="14" name="TextBox 13"/>
          <p:cNvSpPr txBox="1"/>
          <p:nvPr/>
        </p:nvSpPr>
        <p:spPr>
          <a:xfrm>
            <a:off x="813816" y="3346704"/>
            <a:ext cx="3108960" cy="521207"/>
          </a:xfrm>
          <a:prstGeom prst="rect">
            <a:avLst/>
          </a:prstGeom>
          <a:noFill/>
        </p:spPr>
        <p:txBody>
          <a:bodyPr wrap="square" lIns="0" rIns="0" tIns="0" bIns="0">
            <a:spAutoFit/>
          </a:bodyPr>
          <a:lstStyle/>
          <a:p>
            <a:pPr>
              <a:spcAft>
                <a:spcPts val="500"/>
              </a:spcAft>
              <a:defRPr sz="1900" b="0">
                <a:solidFill>
                  <a:srgbClr val="1B1B1A"/>
                </a:solidFill>
                <a:latin typeface="Lato"/>
              </a:defRPr>
            </a:pPr>
            <a:r>
              <a:t>Defined potential and conventions</a:t>
            </a:r>
          </a:p>
        </p:txBody>
      </p:sp>
      <p:sp>
        <p:nvSpPr>
          <p:cNvPr id="15" name="TextBox 14"/>
          <p:cNvSpPr txBox="1"/>
          <p:nvPr/>
        </p:nvSpPr>
        <p:spPr>
          <a:xfrm>
            <a:off x="813816" y="3922776"/>
            <a:ext cx="3108960" cy="201168"/>
          </a:xfrm>
          <a:prstGeom prst="rect">
            <a:avLst/>
          </a:prstGeom>
          <a:noFill/>
        </p:spPr>
        <p:txBody>
          <a:bodyPr wrap="square" lIns="0" rIns="0" tIns="0" bIns="0">
            <a:spAutoFit/>
          </a:bodyPr>
          <a:lstStyle/>
          <a:p>
            <a:pPr>
              <a:spcAft>
                <a:spcPts val="500"/>
              </a:spcAft>
              <a:defRPr sz="1000" b="1">
                <a:solidFill>
                  <a:srgbClr val="5C5A55"/>
                </a:solidFill>
                <a:latin typeface="Lato"/>
              </a:defRPr>
            </a:pPr>
            <a:r>
              <a:t>USEFUL ROLE</a:t>
            </a:r>
          </a:p>
        </p:txBody>
      </p:sp>
      <p:sp>
        <p:nvSpPr>
          <p:cNvPr id="16" name="TextBox 15"/>
          <p:cNvSpPr txBox="1"/>
          <p:nvPr/>
        </p:nvSpPr>
        <p:spPr>
          <a:xfrm>
            <a:off x="813816" y="4187952"/>
            <a:ext cx="3108960" cy="521207"/>
          </a:xfrm>
          <a:prstGeom prst="rect">
            <a:avLst/>
          </a:prstGeom>
          <a:noFill/>
        </p:spPr>
        <p:txBody>
          <a:bodyPr wrap="square" lIns="0" rIns="0" tIns="0" bIns="0">
            <a:spAutoFit/>
          </a:bodyPr>
          <a:lstStyle/>
          <a:p>
            <a:pPr>
              <a:spcAft>
                <a:spcPts val="500"/>
              </a:spcAft>
              <a:defRPr sz="1900" b="0">
                <a:solidFill>
                  <a:srgbClr val="1B1B1A"/>
                </a:solidFill>
                <a:latin typeface="Lato"/>
              </a:defRPr>
            </a:pPr>
            <a:r>
              <a:t>Large-system sampling, interfaces</a:t>
            </a:r>
          </a:p>
        </p:txBody>
      </p:sp>
      <p:sp>
        <p:nvSpPr>
          <p:cNvPr id="17" name="TextBox 16"/>
          <p:cNvSpPr txBox="1"/>
          <p:nvPr/>
        </p:nvSpPr>
        <p:spPr>
          <a:xfrm>
            <a:off x="813816" y="4764024"/>
            <a:ext cx="3108960" cy="201168"/>
          </a:xfrm>
          <a:prstGeom prst="rect">
            <a:avLst/>
          </a:prstGeom>
          <a:noFill/>
        </p:spPr>
        <p:txBody>
          <a:bodyPr wrap="square" lIns="0" rIns="0" tIns="0" bIns="0">
            <a:spAutoFit/>
          </a:bodyPr>
          <a:lstStyle/>
          <a:p>
            <a:pPr>
              <a:spcAft>
                <a:spcPts val="500"/>
              </a:spcAft>
              <a:defRPr sz="1000" b="1">
                <a:solidFill>
                  <a:srgbClr val="5C5A55"/>
                </a:solidFill>
                <a:latin typeface="Lato"/>
              </a:defRPr>
            </a:pPr>
            <a:r>
              <a:t>WHAT TO CHECK</a:t>
            </a:r>
          </a:p>
        </p:txBody>
      </p:sp>
      <p:sp>
        <p:nvSpPr>
          <p:cNvPr id="18" name="TextBox 17"/>
          <p:cNvSpPr txBox="1"/>
          <p:nvPr/>
        </p:nvSpPr>
        <p:spPr>
          <a:xfrm>
            <a:off x="813816" y="5029200"/>
            <a:ext cx="3108960" cy="521207"/>
          </a:xfrm>
          <a:prstGeom prst="rect">
            <a:avLst/>
          </a:prstGeom>
          <a:noFill/>
        </p:spPr>
        <p:txBody>
          <a:bodyPr wrap="square" lIns="0" rIns="0" tIns="0" bIns="0">
            <a:spAutoFit/>
          </a:bodyPr>
          <a:lstStyle/>
          <a:p>
            <a:pPr>
              <a:spcAft>
                <a:spcPts val="500"/>
              </a:spcAft>
              <a:defRPr sz="1900" b="0">
                <a:solidFill>
                  <a:srgbClr val="1B1B1A"/>
                </a:solidFill>
                <a:latin typeface="Lato"/>
              </a:defRPr>
            </a:pPr>
            <a:r>
              <a:t>Applicability and missing physics</a:t>
            </a:r>
          </a:p>
        </p:txBody>
      </p:sp>
      <p:sp>
        <p:nvSpPr>
          <p:cNvPr id="19" name="Rounded Rectangle 18"/>
          <p:cNvSpPr/>
          <p:nvPr/>
        </p:nvSpPr>
        <p:spPr>
          <a:xfrm>
            <a:off x="4315968" y="2176272"/>
            <a:ext cx="3547872" cy="3547872"/>
          </a:xfrm>
          <a:prstGeom prst="roundRect">
            <a:avLst>
              <a:gd name="adj" fmla="val 8000"/>
            </a:avLst>
          </a:prstGeom>
          <a:solidFill>
            <a:srgbClr val="F3F0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4535424" y="2377440"/>
            <a:ext cx="3108960" cy="457200"/>
          </a:xfrm>
          <a:prstGeom prst="rect">
            <a:avLst/>
          </a:prstGeom>
          <a:noFill/>
        </p:spPr>
        <p:txBody>
          <a:bodyPr wrap="square" lIns="0" rIns="0" tIns="0" bIns="0">
            <a:spAutoFit/>
          </a:bodyPr>
          <a:lstStyle/>
          <a:p>
            <a:pPr>
              <a:spcAft>
                <a:spcPts val="500"/>
              </a:spcAft>
              <a:defRPr sz="2900" b="1">
                <a:solidFill>
                  <a:srgbClr val="315FA2"/>
                </a:solidFill>
                <a:latin typeface="Lato"/>
              </a:defRPr>
            </a:pPr>
            <a:r>
              <a:t>DFT</a:t>
            </a:r>
          </a:p>
        </p:txBody>
      </p:sp>
      <p:sp>
        <p:nvSpPr>
          <p:cNvPr id="21" name="TextBox 20"/>
          <p:cNvSpPr txBox="1"/>
          <p:nvPr/>
        </p:nvSpPr>
        <p:spPr>
          <a:xfrm>
            <a:off x="4535424" y="3081528"/>
            <a:ext cx="3108960" cy="201168"/>
          </a:xfrm>
          <a:prstGeom prst="rect">
            <a:avLst/>
          </a:prstGeom>
          <a:noFill/>
        </p:spPr>
        <p:txBody>
          <a:bodyPr wrap="square" lIns="0" rIns="0" tIns="0" bIns="0">
            <a:spAutoFit/>
          </a:bodyPr>
          <a:lstStyle/>
          <a:p>
            <a:pPr>
              <a:spcAft>
                <a:spcPts val="500"/>
              </a:spcAft>
              <a:defRPr sz="1000" b="1">
                <a:solidFill>
                  <a:srgbClr val="5C5A55"/>
                </a:solidFill>
                <a:latin typeface="Lato"/>
              </a:defRPr>
            </a:pPr>
            <a:r>
              <a:t>REPRESENTATION</a:t>
            </a:r>
          </a:p>
        </p:txBody>
      </p:sp>
      <p:sp>
        <p:nvSpPr>
          <p:cNvPr id="22" name="TextBox 21"/>
          <p:cNvSpPr txBox="1"/>
          <p:nvPr/>
        </p:nvSpPr>
        <p:spPr>
          <a:xfrm>
            <a:off x="4535424" y="3346704"/>
            <a:ext cx="3108960" cy="521207"/>
          </a:xfrm>
          <a:prstGeom prst="rect">
            <a:avLst/>
          </a:prstGeom>
          <a:noFill/>
        </p:spPr>
        <p:txBody>
          <a:bodyPr wrap="square" lIns="0" rIns="0" tIns="0" bIns="0">
            <a:spAutoFit/>
          </a:bodyPr>
          <a:lstStyle/>
          <a:p>
            <a:pPr>
              <a:spcAft>
                <a:spcPts val="500"/>
              </a:spcAft>
              <a:defRPr sz="1900" b="0">
                <a:solidFill>
                  <a:srgbClr val="1B1B1A"/>
                </a:solidFill>
                <a:latin typeface="Lato"/>
              </a:defRPr>
            </a:pPr>
            <a:r>
              <a:t>Electronic-structure approximation</a:t>
            </a:r>
          </a:p>
        </p:txBody>
      </p:sp>
      <p:sp>
        <p:nvSpPr>
          <p:cNvPr id="23" name="TextBox 22"/>
          <p:cNvSpPr txBox="1"/>
          <p:nvPr/>
        </p:nvSpPr>
        <p:spPr>
          <a:xfrm>
            <a:off x="4535424" y="3922776"/>
            <a:ext cx="3108960" cy="201168"/>
          </a:xfrm>
          <a:prstGeom prst="rect">
            <a:avLst/>
          </a:prstGeom>
          <a:noFill/>
        </p:spPr>
        <p:txBody>
          <a:bodyPr wrap="square" lIns="0" rIns="0" tIns="0" bIns="0">
            <a:spAutoFit/>
          </a:bodyPr>
          <a:lstStyle/>
          <a:p>
            <a:pPr>
              <a:spcAft>
                <a:spcPts val="500"/>
              </a:spcAft>
              <a:defRPr sz="1000" b="1">
                <a:solidFill>
                  <a:srgbClr val="5C5A55"/>
                </a:solidFill>
                <a:latin typeface="Lato"/>
              </a:defRPr>
            </a:pPr>
            <a:r>
              <a:t>USEFUL ROLE</a:t>
            </a:r>
          </a:p>
        </p:txBody>
      </p:sp>
      <p:sp>
        <p:nvSpPr>
          <p:cNvPr id="24" name="TextBox 23"/>
          <p:cNvSpPr txBox="1"/>
          <p:nvPr/>
        </p:nvSpPr>
        <p:spPr>
          <a:xfrm>
            <a:off x="4535424" y="4187952"/>
            <a:ext cx="3108960" cy="521207"/>
          </a:xfrm>
          <a:prstGeom prst="rect">
            <a:avLst/>
          </a:prstGeom>
          <a:noFill/>
        </p:spPr>
        <p:txBody>
          <a:bodyPr wrap="square" lIns="0" rIns="0" tIns="0" bIns="0">
            <a:spAutoFit/>
          </a:bodyPr>
          <a:lstStyle/>
          <a:p>
            <a:pPr>
              <a:spcAft>
                <a:spcPts val="500"/>
              </a:spcAft>
              <a:defRPr sz="1900" b="0">
                <a:solidFill>
                  <a:srgbClr val="1B1B1A"/>
                </a:solidFill>
                <a:latin typeface="Lato"/>
              </a:defRPr>
            </a:pPr>
            <a:r>
              <a:t>Bonding, electronic effects, reference calculations</a:t>
            </a:r>
          </a:p>
        </p:txBody>
      </p:sp>
      <p:sp>
        <p:nvSpPr>
          <p:cNvPr id="25" name="TextBox 24"/>
          <p:cNvSpPr txBox="1"/>
          <p:nvPr/>
        </p:nvSpPr>
        <p:spPr>
          <a:xfrm>
            <a:off x="4535424" y="4764024"/>
            <a:ext cx="3108960" cy="201168"/>
          </a:xfrm>
          <a:prstGeom prst="rect">
            <a:avLst/>
          </a:prstGeom>
          <a:noFill/>
        </p:spPr>
        <p:txBody>
          <a:bodyPr wrap="square" lIns="0" rIns="0" tIns="0" bIns="0">
            <a:spAutoFit/>
          </a:bodyPr>
          <a:lstStyle/>
          <a:p>
            <a:pPr>
              <a:spcAft>
                <a:spcPts val="500"/>
              </a:spcAft>
              <a:defRPr sz="1000" b="1">
                <a:solidFill>
                  <a:srgbClr val="5C5A55"/>
                </a:solidFill>
                <a:latin typeface="Lato"/>
              </a:defRPr>
            </a:pPr>
            <a:r>
              <a:t>WHAT TO CHECK</a:t>
            </a:r>
          </a:p>
        </p:txBody>
      </p:sp>
      <p:sp>
        <p:nvSpPr>
          <p:cNvPr id="26" name="TextBox 25"/>
          <p:cNvSpPr txBox="1"/>
          <p:nvPr/>
        </p:nvSpPr>
        <p:spPr>
          <a:xfrm>
            <a:off x="4535424" y="5029200"/>
            <a:ext cx="3108960" cy="521207"/>
          </a:xfrm>
          <a:prstGeom prst="rect">
            <a:avLst/>
          </a:prstGeom>
          <a:noFill/>
        </p:spPr>
        <p:txBody>
          <a:bodyPr wrap="square" lIns="0" rIns="0" tIns="0" bIns="0">
            <a:spAutoFit/>
          </a:bodyPr>
          <a:lstStyle/>
          <a:p>
            <a:pPr>
              <a:spcAft>
                <a:spcPts val="500"/>
              </a:spcAft>
              <a:defRPr sz="1900" b="0">
                <a:solidFill>
                  <a:srgbClr val="1B1B1A"/>
                </a:solidFill>
                <a:latin typeface="Lato"/>
              </a:defRPr>
            </a:pPr>
            <a:r>
              <a:t>Functional, state and convergence</a:t>
            </a:r>
          </a:p>
        </p:txBody>
      </p:sp>
      <p:sp>
        <p:nvSpPr>
          <p:cNvPr id="27" name="Rounded Rectangle 26"/>
          <p:cNvSpPr/>
          <p:nvPr/>
        </p:nvSpPr>
        <p:spPr>
          <a:xfrm>
            <a:off x="8037576" y="2176272"/>
            <a:ext cx="3547872" cy="3547872"/>
          </a:xfrm>
          <a:prstGeom prst="roundRect">
            <a:avLst>
              <a:gd name="adj" fmla="val 8000"/>
            </a:avLst>
          </a:prstGeom>
          <a:solidFill>
            <a:srgbClr val="F3F0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8257032" y="2377440"/>
            <a:ext cx="3108960" cy="457200"/>
          </a:xfrm>
          <a:prstGeom prst="rect">
            <a:avLst/>
          </a:prstGeom>
          <a:noFill/>
        </p:spPr>
        <p:txBody>
          <a:bodyPr wrap="square" lIns="0" rIns="0" tIns="0" bIns="0">
            <a:spAutoFit/>
          </a:bodyPr>
          <a:lstStyle/>
          <a:p>
            <a:pPr>
              <a:spcAft>
                <a:spcPts val="500"/>
              </a:spcAft>
              <a:defRPr sz="2900" b="1">
                <a:solidFill>
                  <a:srgbClr val="80530C"/>
                </a:solidFill>
                <a:latin typeface="Lato"/>
              </a:defRPr>
            </a:pPr>
            <a:r>
              <a:t>MLIP</a:t>
            </a:r>
          </a:p>
        </p:txBody>
      </p:sp>
      <p:sp>
        <p:nvSpPr>
          <p:cNvPr id="29" name="TextBox 28"/>
          <p:cNvSpPr txBox="1"/>
          <p:nvPr/>
        </p:nvSpPr>
        <p:spPr>
          <a:xfrm>
            <a:off x="8257032" y="3081528"/>
            <a:ext cx="3108960" cy="201168"/>
          </a:xfrm>
          <a:prstGeom prst="rect">
            <a:avLst/>
          </a:prstGeom>
          <a:noFill/>
        </p:spPr>
        <p:txBody>
          <a:bodyPr wrap="square" lIns="0" rIns="0" tIns="0" bIns="0">
            <a:spAutoFit/>
          </a:bodyPr>
          <a:lstStyle/>
          <a:p>
            <a:pPr>
              <a:spcAft>
                <a:spcPts val="500"/>
              </a:spcAft>
              <a:defRPr sz="1000" b="1">
                <a:solidFill>
                  <a:srgbClr val="5C5A55"/>
                </a:solidFill>
                <a:latin typeface="Lato"/>
              </a:defRPr>
            </a:pPr>
            <a:r>
              <a:t>REPRESENTATION</a:t>
            </a:r>
          </a:p>
        </p:txBody>
      </p:sp>
      <p:sp>
        <p:nvSpPr>
          <p:cNvPr id="30" name="TextBox 29"/>
          <p:cNvSpPr txBox="1"/>
          <p:nvPr/>
        </p:nvSpPr>
        <p:spPr>
          <a:xfrm>
            <a:off x="8257032" y="3346704"/>
            <a:ext cx="3108960" cy="521207"/>
          </a:xfrm>
          <a:prstGeom prst="rect">
            <a:avLst/>
          </a:prstGeom>
          <a:noFill/>
        </p:spPr>
        <p:txBody>
          <a:bodyPr wrap="square" lIns="0" rIns="0" tIns="0" bIns="0">
            <a:spAutoFit/>
          </a:bodyPr>
          <a:lstStyle/>
          <a:p>
            <a:pPr>
              <a:spcAft>
                <a:spcPts val="500"/>
              </a:spcAft>
              <a:defRPr sz="1900" b="0">
                <a:solidFill>
                  <a:srgbClr val="1B1B1A"/>
                </a:solidFill>
                <a:latin typeface="Lato"/>
              </a:defRPr>
            </a:pPr>
            <a:r>
              <a:t>Learned energy/force representation</a:t>
            </a:r>
          </a:p>
        </p:txBody>
      </p:sp>
      <p:sp>
        <p:nvSpPr>
          <p:cNvPr id="31" name="TextBox 30"/>
          <p:cNvSpPr txBox="1"/>
          <p:nvPr/>
        </p:nvSpPr>
        <p:spPr>
          <a:xfrm>
            <a:off x="8257032" y="3922776"/>
            <a:ext cx="3108960" cy="201168"/>
          </a:xfrm>
          <a:prstGeom prst="rect">
            <a:avLst/>
          </a:prstGeom>
          <a:noFill/>
        </p:spPr>
        <p:txBody>
          <a:bodyPr wrap="square" lIns="0" rIns="0" tIns="0" bIns="0">
            <a:spAutoFit/>
          </a:bodyPr>
          <a:lstStyle/>
          <a:p>
            <a:pPr>
              <a:spcAft>
                <a:spcPts val="500"/>
              </a:spcAft>
              <a:defRPr sz="1000" b="1">
                <a:solidFill>
                  <a:srgbClr val="5C5A55"/>
                </a:solidFill>
                <a:latin typeface="Lato"/>
              </a:defRPr>
            </a:pPr>
            <a:r>
              <a:t>USEFUL ROLE</a:t>
            </a:r>
          </a:p>
        </p:txBody>
      </p:sp>
      <p:sp>
        <p:nvSpPr>
          <p:cNvPr id="32" name="TextBox 31"/>
          <p:cNvSpPr txBox="1"/>
          <p:nvPr/>
        </p:nvSpPr>
        <p:spPr>
          <a:xfrm>
            <a:off x="8257032" y="4187952"/>
            <a:ext cx="3108960" cy="521207"/>
          </a:xfrm>
          <a:prstGeom prst="rect">
            <a:avLst/>
          </a:prstGeom>
          <a:noFill/>
        </p:spPr>
        <p:txBody>
          <a:bodyPr wrap="square" lIns="0" rIns="0" tIns="0" bIns="0">
            <a:spAutoFit/>
          </a:bodyPr>
          <a:lstStyle/>
          <a:p>
            <a:pPr>
              <a:spcAft>
                <a:spcPts val="500"/>
              </a:spcAft>
              <a:defRPr sz="1900" b="0">
                <a:solidFill>
                  <a:srgbClr val="1B1B1A"/>
                </a:solidFill>
                <a:latin typeface="Lato"/>
              </a:defRPr>
            </a:pPr>
            <a:r>
              <a:t>Rich local environments and efficient sampling</a:t>
            </a:r>
          </a:p>
        </p:txBody>
      </p:sp>
      <p:sp>
        <p:nvSpPr>
          <p:cNvPr id="33" name="TextBox 32"/>
          <p:cNvSpPr txBox="1"/>
          <p:nvPr/>
        </p:nvSpPr>
        <p:spPr>
          <a:xfrm>
            <a:off x="8257032" y="4764024"/>
            <a:ext cx="3108960" cy="201168"/>
          </a:xfrm>
          <a:prstGeom prst="rect">
            <a:avLst/>
          </a:prstGeom>
          <a:noFill/>
        </p:spPr>
        <p:txBody>
          <a:bodyPr wrap="square" lIns="0" rIns="0" tIns="0" bIns="0">
            <a:spAutoFit/>
          </a:bodyPr>
          <a:lstStyle/>
          <a:p>
            <a:pPr>
              <a:spcAft>
                <a:spcPts val="500"/>
              </a:spcAft>
              <a:defRPr sz="1000" b="1">
                <a:solidFill>
                  <a:srgbClr val="5C5A55"/>
                </a:solidFill>
                <a:latin typeface="Lato"/>
              </a:defRPr>
            </a:pPr>
            <a:r>
              <a:t>WHAT TO CHECK</a:t>
            </a:r>
          </a:p>
        </p:txBody>
      </p:sp>
      <p:sp>
        <p:nvSpPr>
          <p:cNvPr id="34" name="TextBox 33"/>
          <p:cNvSpPr txBox="1"/>
          <p:nvPr/>
        </p:nvSpPr>
        <p:spPr>
          <a:xfrm>
            <a:off x="8257032" y="5029200"/>
            <a:ext cx="3108960" cy="521207"/>
          </a:xfrm>
          <a:prstGeom prst="rect">
            <a:avLst/>
          </a:prstGeom>
          <a:noFill/>
        </p:spPr>
        <p:txBody>
          <a:bodyPr wrap="square" lIns="0" rIns="0" tIns="0" bIns="0">
            <a:spAutoFit/>
          </a:bodyPr>
          <a:lstStyle/>
          <a:p>
            <a:pPr>
              <a:spcAft>
                <a:spcPts val="500"/>
              </a:spcAft>
              <a:defRPr sz="1900" b="0">
                <a:solidFill>
                  <a:srgbClr val="1B1B1A"/>
                </a:solidFill>
                <a:latin typeface="Lato"/>
              </a:defRPr>
            </a:pPr>
            <a:r>
              <a:t>Training coverage and extrapolation</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bg>
      <p:bgPr>
        <a:solidFill>
          <a:srgbClr val="FBFAF7"/>
        </a:solidFill>
        <a:effectLst/>
      </p:bgPr>
    </p:bg>
    <p:spTree>
      <p:nvGrpSpPr>
        <p:cNvPr id="1" name=""/>
        <p:cNvGrpSpPr/>
        <p:nvPr/>
      </p:nvGrpSpPr>
      <p:grpSpPr/>
      <p:sp>
        <p:nvSpPr>
          <p:cNvPr id="2" name="TextBox 1"/>
          <p:cNvSpPr txBox="1"/>
          <p:nvPr/>
        </p:nvSpPr>
        <p:spPr>
          <a:xfrm>
            <a:off x="594360" y="256032"/>
            <a:ext cx="4572000" cy="182880"/>
          </a:xfrm>
          <a:prstGeom prst="rect">
            <a:avLst/>
          </a:prstGeom>
          <a:noFill/>
        </p:spPr>
        <p:txBody>
          <a:bodyPr wrap="square" lIns="0" rIns="0" tIns="0" bIns="0">
            <a:spAutoFit/>
          </a:bodyPr>
          <a:lstStyle/>
          <a:p>
            <a:pPr>
              <a:spcAft>
                <a:spcPts val="500"/>
              </a:spcAft>
              <a:defRPr sz="1000" b="1">
                <a:solidFill>
                  <a:srgbClr val="5C5A55"/>
                </a:solidFill>
                <a:latin typeface="Lato"/>
              </a:defRPr>
            </a:pPr>
            <a:r>
              <a:t>INTERFACE FORCE FIELD</a:t>
            </a:r>
          </a:p>
        </p:txBody>
      </p:sp>
      <p:sp>
        <p:nvSpPr>
          <p:cNvPr id="3" name="TextBox 2"/>
          <p:cNvSpPr txBox="1"/>
          <p:nvPr/>
        </p:nvSpPr>
        <p:spPr>
          <a:xfrm>
            <a:off x="7315200" y="256032"/>
            <a:ext cx="4251960" cy="219456"/>
          </a:xfrm>
          <a:prstGeom prst="rect">
            <a:avLst/>
          </a:prstGeom>
          <a:noFill/>
        </p:spPr>
        <p:txBody>
          <a:bodyPr wrap="square" lIns="0" rIns="0" tIns="0" bIns="0">
            <a:spAutoFit/>
          </a:bodyPr>
          <a:lstStyle/>
          <a:p>
            <a:pPr algn="r">
              <a:spcAft>
                <a:spcPts val="500"/>
              </a:spcAft>
              <a:defRPr sz="1000" b="0">
                <a:solidFill>
                  <a:srgbClr val="166D66"/>
                </a:solidFill>
                <a:latin typeface="Lato"/>
              </a:defRPr>
            </a:pPr>
            <a:r>
              <a:t>05 · METHODS &amp; THE FULL LOOP</a:t>
            </a:r>
          </a:p>
        </p:txBody>
      </p:sp>
      <p:sp>
        <p:nvSpPr>
          <p:cNvPr id="4" name="TextBox 3"/>
          <p:cNvSpPr txBox="1"/>
          <p:nvPr/>
        </p:nvSpPr>
        <p:spPr>
          <a:xfrm>
            <a:off x="594360" y="749808"/>
            <a:ext cx="10972800" cy="685800"/>
          </a:xfrm>
          <a:prstGeom prst="rect">
            <a:avLst/>
          </a:prstGeom>
          <a:noFill/>
        </p:spPr>
        <p:txBody>
          <a:bodyPr wrap="square" lIns="0" rIns="0" tIns="0" bIns="0">
            <a:spAutoFit/>
          </a:bodyPr>
          <a:lstStyle/>
          <a:p>
            <a:pPr>
              <a:spcAft>
                <a:spcPts val="500"/>
              </a:spcAft>
              <a:defRPr sz="3200" b="1">
                <a:solidFill>
                  <a:srgbClr val="1B1B1A"/>
                </a:solidFill>
                <a:latin typeface="Lato"/>
              </a:defRPr>
            </a:pPr>
            <a:r>
              <a:t>Connect methods to an experimental loop</a:t>
            </a:r>
          </a:p>
        </p:txBody>
      </p:sp>
      <p:sp>
        <p:nvSpPr>
          <p:cNvPr id="5" name="TextBox 4"/>
          <p:cNvSpPr txBox="1"/>
          <p:nvPr/>
        </p:nvSpPr>
        <p:spPr>
          <a:xfrm>
            <a:off x="594360" y="1463040"/>
            <a:ext cx="10972800" cy="557784"/>
          </a:xfrm>
          <a:prstGeom prst="rect">
            <a:avLst/>
          </a:prstGeom>
          <a:noFill/>
        </p:spPr>
        <p:txBody>
          <a:bodyPr wrap="square" lIns="0" rIns="0" tIns="0" bIns="0">
            <a:spAutoFit/>
          </a:bodyPr>
          <a:lstStyle/>
          <a:p>
            <a:pPr>
              <a:spcAft>
                <a:spcPts val="500"/>
              </a:spcAft>
              <a:defRPr sz="1900" b="0">
                <a:solidFill>
                  <a:srgbClr val="5C5A55"/>
                </a:solidFill>
                <a:latin typeface="Lato"/>
              </a:defRPr>
            </a:pPr>
            <a:r>
              <a:t>Use each calculation to change the next physical decision.</a:t>
            </a:r>
          </a:p>
        </p:txBody>
      </p:sp>
      <p:cxnSp>
        <p:nvCxnSpPr>
          <p:cNvPr id="6" name="Connector 5"/>
          <p:cNvCxnSpPr/>
          <p:nvPr/>
        </p:nvCxnSpPr>
        <p:spPr>
          <a:xfrm>
            <a:off x="594360" y="6336792"/>
            <a:ext cx="11000232" cy="0"/>
          </a:xfrm>
          <a:prstGeom prst="line">
            <a:avLst/>
          </a:prstGeom>
          <a:ln w="8890">
            <a:solidFill>
              <a:srgbClr val="B9B3A5"/>
            </a:solidFill>
          </a:ln>
        </p:spPr>
        <p:style>
          <a:lnRef idx="2">
            <a:schemeClr val="accent1"/>
          </a:lnRef>
          <a:fillRef idx="0">
            <a:schemeClr val="accent1"/>
          </a:fillRef>
          <a:effectRef idx="1">
            <a:schemeClr val="accent1"/>
          </a:effectRef>
          <a:fontRef idx="minor">
            <a:schemeClr val="tx1"/>
          </a:fontRef>
        </p:style>
      </p:cxnSp>
      <p:sp>
        <p:nvSpPr>
          <p:cNvPr id="7" name="Rectangle 6"/>
          <p:cNvSpPr/>
          <p:nvPr/>
        </p:nvSpPr>
        <p:spPr>
          <a:xfrm>
            <a:off x="594360" y="6336792"/>
            <a:ext cx="9114477" cy="22860"/>
          </a:xfrm>
          <a:prstGeom prst="rect">
            <a:avLst/>
          </a:prstGeom>
          <a:solidFill>
            <a:srgbClr val="166D6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94360" y="6446520"/>
            <a:ext cx="9144000" cy="182880"/>
          </a:xfrm>
          <a:prstGeom prst="rect">
            <a:avLst/>
          </a:prstGeom>
          <a:noFill/>
        </p:spPr>
        <p:txBody>
          <a:bodyPr wrap="square" lIns="0" rIns="0" tIns="0" bIns="0">
            <a:spAutoFit/>
          </a:bodyPr>
          <a:lstStyle/>
          <a:p>
            <a:pPr>
              <a:spcAft>
                <a:spcPts val="500"/>
              </a:spcAft>
              <a:defRPr sz="1000" b="0">
                <a:solidFill>
                  <a:srgbClr val="5C5A55"/>
                </a:solidFill>
                <a:latin typeface="Lato"/>
              </a:defRPr>
            </a:pPr>
            <a:r>
              <a:t>AGENT</a:t>
            </a:r>
          </a:p>
        </p:txBody>
      </p:sp>
      <p:sp>
        <p:nvSpPr>
          <p:cNvPr id="9" name="TextBox 8"/>
          <p:cNvSpPr txBox="1"/>
          <p:nvPr/>
        </p:nvSpPr>
        <p:spPr>
          <a:xfrm>
            <a:off x="10607040" y="6419088"/>
            <a:ext cx="960120" cy="274320"/>
          </a:xfrm>
          <a:prstGeom prst="rect">
            <a:avLst/>
          </a:prstGeom>
          <a:noFill/>
        </p:spPr>
        <p:txBody>
          <a:bodyPr wrap="square" lIns="0" rIns="0" tIns="0" bIns="0">
            <a:spAutoFit/>
          </a:bodyPr>
          <a:lstStyle/>
          <a:p>
            <a:pPr algn="r">
              <a:spcAft>
                <a:spcPts val="500"/>
              </a:spcAft>
              <a:defRPr sz="1100" b="0">
                <a:solidFill>
                  <a:srgbClr val="5C5A55"/>
                </a:solidFill>
                <a:latin typeface="Lato"/>
              </a:defRPr>
            </a:pPr>
            <a:r>
              <a:t>29 / 35</a:t>
            </a:r>
          </a:p>
        </p:txBody>
      </p:sp>
      <p:sp>
        <p:nvSpPr>
          <p:cNvPr id="10" name="Rounded Rectangle 9"/>
          <p:cNvSpPr/>
          <p:nvPr/>
        </p:nvSpPr>
        <p:spPr>
          <a:xfrm>
            <a:off x="594360" y="2194560"/>
            <a:ext cx="3502152" cy="1408176"/>
          </a:xfrm>
          <a:prstGeom prst="roundRect">
            <a:avLst>
              <a:gd name="adj" fmla="val 8000"/>
            </a:avLst>
          </a:prstGeom>
          <a:solidFill>
            <a:srgbClr val="F3F0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04672" y="2359152"/>
            <a:ext cx="3081528" cy="502920"/>
          </a:xfrm>
          <a:prstGeom prst="rect">
            <a:avLst/>
          </a:prstGeom>
          <a:noFill/>
        </p:spPr>
        <p:txBody>
          <a:bodyPr wrap="square" lIns="0" rIns="0" tIns="0" bIns="0">
            <a:spAutoFit/>
          </a:bodyPr>
          <a:lstStyle/>
          <a:p>
            <a:pPr>
              <a:spcAft>
                <a:spcPts val="500"/>
              </a:spcAft>
              <a:defRPr sz="2500" b="1">
                <a:solidFill>
                  <a:srgbClr val="166D66"/>
                </a:solidFill>
                <a:latin typeface="Lato"/>
              </a:defRPr>
            </a:pPr>
            <a:r>
              <a:t>1  Question</a:t>
            </a:r>
          </a:p>
        </p:txBody>
      </p:sp>
      <p:sp>
        <p:nvSpPr>
          <p:cNvPr id="12" name="TextBox 11"/>
          <p:cNvSpPr txBox="1"/>
          <p:nvPr/>
        </p:nvSpPr>
        <p:spPr>
          <a:xfrm>
            <a:off x="804672" y="3017520"/>
            <a:ext cx="3081528" cy="457200"/>
          </a:xfrm>
          <a:prstGeom prst="rect">
            <a:avLst/>
          </a:prstGeom>
          <a:noFill/>
        </p:spPr>
        <p:txBody>
          <a:bodyPr wrap="square" lIns="0" rIns="0" tIns="0" bIns="0">
            <a:spAutoFit/>
          </a:bodyPr>
          <a:lstStyle/>
          <a:p>
            <a:pPr>
              <a:spcAft>
                <a:spcPts val="500"/>
              </a:spcAft>
              <a:defRPr sz="1800" b="0">
                <a:solidFill>
                  <a:srgbClr val="1B1B1A"/>
                </a:solidFill>
                <a:latin typeface="Lato"/>
              </a:defRPr>
            </a:pPr>
            <a:r>
              <a:t>define the target and baseline</a:t>
            </a:r>
          </a:p>
        </p:txBody>
      </p:sp>
      <p:sp>
        <p:nvSpPr>
          <p:cNvPr id="13" name="Right Arrow 12"/>
          <p:cNvSpPr/>
          <p:nvPr/>
        </p:nvSpPr>
        <p:spPr>
          <a:xfrm>
            <a:off x="4069080" y="2697480"/>
            <a:ext cx="274320" cy="164592"/>
          </a:xfrm>
          <a:prstGeom prst="rightArrow">
            <a:avLst/>
          </a:prstGeom>
          <a:solidFill>
            <a:srgbClr val="166D6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ounded Rectangle 13"/>
          <p:cNvSpPr/>
          <p:nvPr/>
        </p:nvSpPr>
        <p:spPr>
          <a:xfrm>
            <a:off x="4315968" y="2194560"/>
            <a:ext cx="3502152" cy="1408176"/>
          </a:xfrm>
          <a:prstGeom prst="roundRect">
            <a:avLst>
              <a:gd name="adj" fmla="val 8000"/>
            </a:avLst>
          </a:prstGeom>
          <a:solidFill>
            <a:srgbClr val="F3F0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4526280" y="2359152"/>
            <a:ext cx="3081528" cy="502920"/>
          </a:xfrm>
          <a:prstGeom prst="rect">
            <a:avLst/>
          </a:prstGeom>
          <a:noFill/>
        </p:spPr>
        <p:txBody>
          <a:bodyPr wrap="square" lIns="0" rIns="0" tIns="0" bIns="0">
            <a:spAutoFit/>
          </a:bodyPr>
          <a:lstStyle/>
          <a:p>
            <a:pPr>
              <a:spcAft>
                <a:spcPts val="500"/>
              </a:spcAft>
              <a:defRPr sz="2500" b="1">
                <a:solidFill>
                  <a:srgbClr val="166D66"/>
                </a:solidFill>
                <a:latin typeface="Lato"/>
              </a:defRPr>
            </a:pPr>
            <a:r>
              <a:t>2  Model</a:t>
            </a:r>
          </a:p>
        </p:txBody>
      </p:sp>
      <p:sp>
        <p:nvSpPr>
          <p:cNvPr id="16" name="TextBox 15"/>
          <p:cNvSpPr txBox="1"/>
          <p:nvPr/>
        </p:nvSpPr>
        <p:spPr>
          <a:xfrm>
            <a:off x="4526280" y="3017520"/>
            <a:ext cx="3081528" cy="457200"/>
          </a:xfrm>
          <a:prstGeom prst="rect">
            <a:avLst/>
          </a:prstGeom>
          <a:noFill/>
        </p:spPr>
        <p:txBody>
          <a:bodyPr wrap="square" lIns="0" rIns="0" tIns="0" bIns="0">
            <a:spAutoFit/>
          </a:bodyPr>
          <a:lstStyle/>
          <a:p>
            <a:pPr>
              <a:spcAft>
                <a:spcPts val="500"/>
              </a:spcAft>
              <a:defRPr sz="1800" b="0">
                <a:solidFill>
                  <a:srgbClr val="1B1B1A"/>
                </a:solidFill>
                <a:latin typeface="Lato"/>
              </a:defRPr>
            </a:pPr>
            <a:r>
              <a:t>classical / DFT / MLIP as needed</a:t>
            </a:r>
          </a:p>
        </p:txBody>
      </p:sp>
      <p:sp>
        <p:nvSpPr>
          <p:cNvPr id="17" name="Right Arrow 16"/>
          <p:cNvSpPr/>
          <p:nvPr/>
        </p:nvSpPr>
        <p:spPr>
          <a:xfrm>
            <a:off x="7790688" y="2697480"/>
            <a:ext cx="274320" cy="164592"/>
          </a:xfrm>
          <a:prstGeom prst="rightArrow">
            <a:avLst/>
          </a:prstGeom>
          <a:solidFill>
            <a:srgbClr val="166D6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ounded Rectangle 17"/>
          <p:cNvSpPr/>
          <p:nvPr/>
        </p:nvSpPr>
        <p:spPr>
          <a:xfrm>
            <a:off x="8037576" y="2194560"/>
            <a:ext cx="3502152" cy="1408176"/>
          </a:xfrm>
          <a:prstGeom prst="roundRect">
            <a:avLst>
              <a:gd name="adj" fmla="val 8000"/>
            </a:avLst>
          </a:prstGeom>
          <a:solidFill>
            <a:srgbClr val="F3F0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8247888" y="2359152"/>
            <a:ext cx="3081528" cy="502920"/>
          </a:xfrm>
          <a:prstGeom prst="rect">
            <a:avLst/>
          </a:prstGeom>
          <a:noFill/>
        </p:spPr>
        <p:txBody>
          <a:bodyPr wrap="square" lIns="0" rIns="0" tIns="0" bIns="0">
            <a:spAutoFit/>
          </a:bodyPr>
          <a:lstStyle/>
          <a:p>
            <a:pPr>
              <a:spcAft>
                <a:spcPts val="500"/>
              </a:spcAft>
              <a:defRPr sz="2500" b="1">
                <a:solidFill>
                  <a:srgbClr val="166D66"/>
                </a:solidFill>
                <a:latin typeface="Lato"/>
              </a:defRPr>
            </a:pPr>
            <a:r>
              <a:t>3  Prediction</a:t>
            </a:r>
          </a:p>
        </p:txBody>
      </p:sp>
      <p:sp>
        <p:nvSpPr>
          <p:cNvPr id="20" name="TextBox 19"/>
          <p:cNvSpPr txBox="1"/>
          <p:nvPr/>
        </p:nvSpPr>
        <p:spPr>
          <a:xfrm>
            <a:off x="8247888" y="3017520"/>
            <a:ext cx="3081528" cy="457200"/>
          </a:xfrm>
          <a:prstGeom prst="rect">
            <a:avLst/>
          </a:prstGeom>
          <a:noFill/>
        </p:spPr>
        <p:txBody>
          <a:bodyPr wrap="square" lIns="0" rIns="0" tIns="0" bIns="0">
            <a:spAutoFit/>
          </a:bodyPr>
          <a:lstStyle/>
          <a:p>
            <a:pPr>
              <a:spcAft>
                <a:spcPts val="500"/>
              </a:spcAft>
              <a:defRPr sz="1800" b="0">
                <a:solidFill>
                  <a:srgbClr val="1B1B1A"/>
                </a:solidFill>
                <a:latin typeface="Lato"/>
              </a:defRPr>
            </a:pPr>
            <a:r>
              <a:t>observable + uncertainty</a:t>
            </a:r>
          </a:p>
        </p:txBody>
      </p:sp>
      <p:sp>
        <p:nvSpPr>
          <p:cNvPr id="21" name="Rounded Rectangle 20"/>
          <p:cNvSpPr/>
          <p:nvPr/>
        </p:nvSpPr>
        <p:spPr>
          <a:xfrm>
            <a:off x="594360" y="3886200"/>
            <a:ext cx="3502152" cy="1408176"/>
          </a:xfrm>
          <a:prstGeom prst="roundRect">
            <a:avLst>
              <a:gd name="adj" fmla="val 8000"/>
            </a:avLst>
          </a:prstGeom>
          <a:solidFill>
            <a:srgbClr val="F3F0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804672" y="4050791"/>
            <a:ext cx="3081528" cy="502920"/>
          </a:xfrm>
          <a:prstGeom prst="rect">
            <a:avLst/>
          </a:prstGeom>
          <a:noFill/>
        </p:spPr>
        <p:txBody>
          <a:bodyPr wrap="square" lIns="0" rIns="0" tIns="0" bIns="0">
            <a:spAutoFit/>
          </a:bodyPr>
          <a:lstStyle/>
          <a:p>
            <a:pPr>
              <a:spcAft>
                <a:spcPts val="500"/>
              </a:spcAft>
              <a:defRPr sz="2500" b="1">
                <a:solidFill>
                  <a:srgbClr val="166D66"/>
                </a:solidFill>
                <a:latin typeface="Lato"/>
              </a:defRPr>
            </a:pPr>
            <a:r>
              <a:t>4  Experiment</a:t>
            </a:r>
          </a:p>
        </p:txBody>
      </p:sp>
      <p:sp>
        <p:nvSpPr>
          <p:cNvPr id="23" name="TextBox 22"/>
          <p:cNvSpPr txBox="1"/>
          <p:nvPr/>
        </p:nvSpPr>
        <p:spPr>
          <a:xfrm>
            <a:off x="804672" y="4709160"/>
            <a:ext cx="3081528" cy="457200"/>
          </a:xfrm>
          <a:prstGeom prst="rect">
            <a:avLst/>
          </a:prstGeom>
          <a:noFill/>
        </p:spPr>
        <p:txBody>
          <a:bodyPr wrap="square" lIns="0" rIns="0" tIns="0" bIns="0">
            <a:spAutoFit/>
          </a:bodyPr>
          <a:lstStyle/>
          <a:p>
            <a:pPr>
              <a:spcAft>
                <a:spcPts val="500"/>
              </a:spcAft>
              <a:defRPr sz="1800" b="0">
                <a:solidFill>
                  <a:srgbClr val="1B1B1A"/>
                </a:solidFill>
                <a:latin typeface="Lato"/>
              </a:defRPr>
            </a:pPr>
            <a:r>
              <a:t>measurement under matched state</a:t>
            </a:r>
          </a:p>
        </p:txBody>
      </p:sp>
      <p:sp>
        <p:nvSpPr>
          <p:cNvPr id="24" name="Right Arrow 23"/>
          <p:cNvSpPr/>
          <p:nvPr/>
        </p:nvSpPr>
        <p:spPr>
          <a:xfrm>
            <a:off x="4069080" y="4389120"/>
            <a:ext cx="274320" cy="164592"/>
          </a:xfrm>
          <a:prstGeom prst="rightArrow">
            <a:avLst/>
          </a:prstGeom>
          <a:solidFill>
            <a:srgbClr val="166D6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Rounded Rectangle 24"/>
          <p:cNvSpPr/>
          <p:nvPr/>
        </p:nvSpPr>
        <p:spPr>
          <a:xfrm>
            <a:off x="4315968" y="3886200"/>
            <a:ext cx="3502152" cy="1408176"/>
          </a:xfrm>
          <a:prstGeom prst="roundRect">
            <a:avLst>
              <a:gd name="adj" fmla="val 8000"/>
            </a:avLst>
          </a:prstGeom>
          <a:solidFill>
            <a:srgbClr val="F3F0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4526280" y="4050791"/>
            <a:ext cx="3081528" cy="502920"/>
          </a:xfrm>
          <a:prstGeom prst="rect">
            <a:avLst/>
          </a:prstGeom>
          <a:noFill/>
        </p:spPr>
        <p:txBody>
          <a:bodyPr wrap="square" lIns="0" rIns="0" tIns="0" bIns="0">
            <a:spAutoFit/>
          </a:bodyPr>
          <a:lstStyle/>
          <a:p>
            <a:pPr>
              <a:spcAft>
                <a:spcPts val="500"/>
              </a:spcAft>
              <a:defRPr sz="2500" b="1">
                <a:solidFill>
                  <a:srgbClr val="166D66"/>
                </a:solidFill>
                <a:latin typeface="Lato"/>
              </a:defRPr>
            </a:pPr>
            <a:r>
              <a:t>5  Decision</a:t>
            </a:r>
          </a:p>
        </p:txBody>
      </p:sp>
      <p:sp>
        <p:nvSpPr>
          <p:cNvPr id="27" name="TextBox 26"/>
          <p:cNvSpPr txBox="1"/>
          <p:nvPr/>
        </p:nvSpPr>
        <p:spPr>
          <a:xfrm>
            <a:off x="4526280" y="4709160"/>
            <a:ext cx="3081528" cy="457200"/>
          </a:xfrm>
          <a:prstGeom prst="rect">
            <a:avLst/>
          </a:prstGeom>
          <a:noFill/>
        </p:spPr>
        <p:txBody>
          <a:bodyPr wrap="square" lIns="0" rIns="0" tIns="0" bIns="0">
            <a:spAutoFit/>
          </a:bodyPr>
          <a:lstStyle/>
          <a:p>
            <a:pPr>
              <a:spcAft>
                <a:spcPts val="500"/>
              </a:spcAft>
              <a:defRPr sz="1800" b="0">
                <a:solidFill>
                  <a:srgbClr val="1B1B1A"/>
                </a:solidFill>
                <a:latin typeface="Lato"/>
              </a:defRPr>
            </a:pPr>
            <a:r>
              <a:t>retain · restrict · revise</a:t>
            </a:r>
          </a:p>
        </p:txBody>
      </p:sp>
      <p:sp>
        <p:nvSpPr>
          <p:cNvPr id="28" name="Right Arrow 27"/>
          <p:cNvSpPr/>
          <p:nvPr/>
        </p:nvSpPr>
        <p:spPr>
          <a:xfrm>
            <a:off x="7790688" y="4389120"/>
            <a:ext cx="274320" cy="164592"/>
          </a:xfrm>
          <a:prstGeom prst="rightArrow">
            <a:avLst/>
          </a:prstGeom>
          <a:solidFill>
            <a:srgbClr val="166D6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Rounded Rectangle 28"/>
          <p:cNvSpPr/>
          <p:nvPr/>
        </p:nvSpPr>
        <p:spPr>
          <a:xfrm>
            <a:off x="8037576" y="3886200"/>
            <a:ext cx="3502152" cy="1408176"/>
          </a:xfrm>
          <a:prstGeom prst="roundRect">
            <a:avLst>
              <a:gd name="adj" fmla="val 8000"/>
            </a:avLst>
          </a:prstGeom>
          <a:solidFill>
            <a:srgbClr val="F3F0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8247888" y="4050791"/>
            <a:ext cx="3081528" cy="502920"/>
          </a:xfrm>
          <a:prstGeom prst="rect">
            <a:avLst/>
          </a:prstGeom>
          <a:noFill/>
        </p:spPr>
        <p:txBody>
          <a:bodyPr wrap="square" lIns="0" rIns="0" tIns="0" bIns="0">
            <a:spAutoFit/>
          </a:bodyPr>
          <a:lstStyle/>
          <a:p>
            <a:pPr>
              <a:spcAft>
                <a:spcPts val="500"/>
              </a:spcAft>
              <a:defRPr sz="2500" b="1">
                <a:solidFill>
                  <a:srgbClr val="166D66"/>
                </a:solidFill>
                <a:latin typeface="Lato"/>
              </a:defRPr>
            </a:pPr>
            <a:r>
              <a:t>6  Evidence</a:t>
            </a:r>
          </a:p>
        </p:txBody>
      </p:sp>
      <p:sp>
        <p:nvSpPr>
          <p:cNvPr id="31" name="TextBox 30"/>
          <p:cNvSpPr txBox="1"/>
          <p:nvPr/>
        </p:nvSpPr>
        <p:spPr>
          <a:xfrm>
            <a:off x="8247888" y="4709160"/>
            <a:ext cx="3081528" cy="457200"/>
          </a:xfrm>
          <a:prstGeom prst="rect">
            <a:avLst/>
          </a:prstGeom>
          <a:noFill/>
        </p:spPr>
        <p:txBody>
          <a:bodyPr wrap="square" lIns="0" rIns="0" tIns="0" bIns="0">
            <a:spAutoFit/>
          </a:bodyPr>
          <a:lstStyle/>
          <a:p>
            <a:pPr>
              <a:spcAft>
                <a:spcPts val="500"/>
              </a:spcAft>
              <a:defRPr sz="1800" b="0">
                <a:solidFill>
                  <a:srgbClr val="1B1B1A"/>
                </a:solidFill>
                <a:latin typeface="Lato"/>
              </a:defRPr>
            </a:pPr>
            <a:r>
              <a:t>reserve an independent test</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bg>
      <p:bgPr>
        <a:solidFill>
          <a:srgbClr val="FBFAF7"/>
        </a:solidFill>
        <a:effectLst/>
      </p:bgPr>
    </p:bg>
    <p:spTree>
      <p:nvGrpSpPr>
        <p:cNvPr id="1" name=""/>
        <p:cNvGrpSpPr/>
        <p:nvPr/>
      </p:nvGrpSpPr>
      <p:grpSpPr/>
      <p:sp>
        <p:nvSpPr>
          <p:cNvPr id="2" name="TextBox 1"/>
          <p:cNvSpPr txBox="1"/>
          <p:nvPr/>
        </p:nvSpPr>
        <p:spPr>
          <a:xfrm>
            <a:off x="594360" y="256032"/>
            <a:ext cx="4572000" cy="182880"/>
          </a:xfrm>
          <a:prstGeom prst="rect">
            <a:avLst/>
          </a:prstGeom>
          <a:noFill/>
        </p:spPr>
        <p:txBody>
          <a:bodyPr wrap="square" lIns="0" rIns="0" tIns="0" bIns="0">
            <a:spAutoFit/>
          </a:bodyPr>
          <a:lstStyle/>
          <a:p>
            <a:pPr>
              <a:spcAft>
                <a:spcPts val="500"/>
              </a:spcAft>
              <a:defRPr sz="1000" b="1">
                <a:solidFill>
                  <a:srgbClr val="5C5A55"/>
                </a:solidFill>
                <a:latin typeface="Lato"/>
              </a:defRPr>
            </a:pPr>
            <a:r>
              <a:t>INTERFACE FORCE FIELD</a:t>
            </a:r>
          </a:p>
        </p:txBody>
      </p:sp>
      <p:sp>
        <p:nvSpPr>
          <p:cNvPr id="3" name="TextBox 2"/>
          <p:cNvSpPr txBox="1"/>
          <p:nvPr/>
        </p:nvSpPr>
        <p:spPr>
          <a:xfrm>
            <a:off x="7315200" y="256032"/>
            <a:ext cx="4251960" cy="219456"/>
          </a:xfrm>
          <a:prstGeom prst="rect">
            <a:avLst/>
          </a:prstGeom>
          <a:noFill/>
        </p:spPr>
        <p:txBody>
          <a:bodyPr wrap="square" lIns="0" rIns="0" tIns="0" bIns="0">
            <a:spAutoFit/>
          </a:bodyPr>
          <a:lstStyle/>
          <a:p>
            <a:pPr algn="r">
              <a:spcAft>
                <a:spcPts val="500"/>
              </a:spcAft>
              <a:defRPr sz="1000" b="0">
                <a:solidFill>
                  <a:srgbClr val="166D66"/>
                </a:solidFill>
                <a:latin typeface="Lato"/>
              </a:defRPr>
            </a:pPr>
            <a:r>
              <a:t>05 · METHODS &amp; THE FULL LOOP</a:t>
            </a:r>
          </a:p>
        </p:txBody>
      </p:sp>
      <p:sp>
        <p:nvSpPr>
          <p:cNvPr id="4" name="TextBox 3"/>
          <p:cNvSpPr txBox="1"/>
          <p:nvPr/>
        </p:nvSpPr>
        <p:spPr>
          <a:xfrm>
            <a:off x="594360" y="749808"/>
            <a:ext cx="10972800" cy="685800"/>
          </a:xfrm>
          <a:prstGeom prst="rect">
            <a:avLst/>
          </a:prstGeom>
          <a:noFill/>
        </p:spPr>
        <p:txBody>
          <a:bodyPr wrap="square" lIns="0" rIns="0" tIns="0" bIns="0">
            <a:spAutoFit/>
          </a:bodyPr>
          <a:lstStyle/>
          <a:p>
            <a:pPr>
              <a:spcAft>
                <a:spcPts val="500"/>
              </a:spcAft>
              <a:defRPr sz="3200" b="1">
                <a:solidFill>
                  <a:srgbClr val="1B1B1A"/>
                </a:solidFill>
                <a:latin typeface="Lato"/>
              </a:defRPr>
            </a:pPr>
            <a:r>
              <a:t>Make the first question narrow and testable</a:t>
            </a:r>
          </a:p>
        </p:txBody>
      </p:sp>
      <p:sp>
        <p:nvSpPr>
          <p:cNvPr id="5" name="TextBox 4"/>
          <p:cNvSpPr txBox="1"/>
          <p:nvPr/>
        </p:nvSpPr>
        <p:spPr>
          <a:xfrm>
            <a:off x="594360" y="1463040"/>
            <a:ext cx="10972800" cy="557784"/>
          </a:xfrm>
          <a:prstGeom prst="rect">
            <a:avLst/>
          </a:prstGeom>
          <a:noFill/>
        </p:spPr>
        <p:txBody>
          <a:bodyPr wrap="square" lIns="0" rIns="0" tIns="0" bIns="0">
            <a:spAutoFit/>
          </a:bodyPr>
          <a:lstStyle/>
          <a:p>
            <a:pPr>
              <a:spcAft>
                <a:spcPts val="500"/>
              </a:spcAft>
              <a:defRPr sz="1900" b="0">
                <a:solidFill>
                  <a:srgbClr val="5C5A55"/>
                </a:solidFill>
                <a:latin typeface="Lato"/>
              </a:defRPr>
            </a:pPr>
            <a:r>
              <a:t>A useful model comes with a defined boundary of trust.</a:t>
            </a:r>
          </a:p>
        </p:txBody>
      </p:sp>
      <p:cxnSp>
        <p:nvCxnSpPr>
          <p:cNvPr id="6" name="Connector 5"/>
          <p:cNvCxnSpPr/>
          <p:nvPr/>
        </p:nvCxnSpPr>
        <p:spPr>
          <a:xfrm>
            <a:off x="594360" y="6336792"/>
            <a:ext cx="11000232" cy="0"/>
          </a:xfrm>
          <a:prstGeom prst="line">
            <a:avLst/>
          </a:prstGeom>
          <a:ln w="8890">
            <a:solidFill>
              <a:srgbClr val="B9B3A5"/>
            </a:solidFill>
          </a:ln>
        </p:spPr>
        <p:style>
          <a:lnRef idx="2">
            <a:schemeClr val="accent1"/>
          </a:lnRef>
          <a:fillRef idx="0">
            <a:schemeClr val="accent1"/>
          </a:fillRef>
          <a:effectRef idx="1">
            <a:schemeClr val="accent1"/>
          </a:effectRef>
          <a:fontRef idx="minor">
            <a:schemeClr val="tx1"/>
          </a:fontRef>
        </p:style>
      </p:cxnSp>
      <p:sp>
        <p:nvSpPr>
          <p:cNvPr id="7" name="Rectangle 6"/>
          <p:cNvSpPr/>
          <p:nvPr/>
        </p:nvSpPr>
        <p:spPr>
          <a:xfrm>
            <a:off x="594360" y="6336792"/>
            <a:ext cx="9428770" cy="22860"/>
          </a:xfrm>
          <a:prstGeom prst="rect">
            <a:avLst/>
          </a:prstGeom>
          <a:solidFill>
            <a:srgbClr val="166D6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94360" y="6446520"/>
            <a:ext cx="9144000" cy="182880"/>
          </a:xfrm>
          <a:prstGeom prst="rect">
            <a:avLst/>
          </a:prstGeom>
          <a:noFill/>
        </p:spPr>
        <p:txBody>
          <a:bodyPr wrap="square" lIns="0" rIns="0" tIns="0" bIns="0">
            <a:spAutoFit/>
          </a:bodyPr>
          <a:lstStyle/>
          <a:p>
            <a:pPr>
              <a:spcAft>
                <a:spcPts val="500"/>
              </a:spcAft>
              <a:defRPr sz="1000" b="0">
                <a:solidFill>
                  <a:srgbClr val="5C5A55"/>
                </a:solidFill>
                <a:latin typeface="Lato"/>
              </a:defRPr>
            </a:pPr>
            <a:r>
              <a:t>AGENT</a:t>
            </a:r>
          </a:p>
        </p:txBody>
      </p:sp>
      <p:sp>
        <p:nvSpPr>
          <p:cNvPr id="9" name="TextBox 8"/>
          <p:cNvSpPr txBox="1"/>
          <p:nvPr/>
        </p:nvSpPr>
        <p:spPr>
          <a:xfrm>
            <a:off x="10607040" y="6419088"/>
            <a:ext cx="960120" cy="274320"/>
          </a:xfrm>
          <a:prstGeom prst="rect">
            <a:avLst/>
          </a:prstGeom>
          <a:noFill/>
        </p:spPr>
        <p:txBody>
          <a:bodyPr wrap="square" lIns="0" rIns="0" tIns="0" bIns="0">
            <a:spAutoFit/>
          </a:bodyPr>
          <a:lstStyle/>
          <a:p>
            <a:pPr algn="r">
              <a:spcAft>
                <a:spcPts val="500"/>
              </a:spcAft>
              <a:defRPr sz="1100" b="0">
                <a:solidFill>
                  <a:srgbClr val="5C5A55"/>
                </a:solidFill>
                <a:latin typeface="Lato"/>
              </a:defRPr>
            </a:pPr>
            <a:r>
              <a:t>30 / 35</a:t>
            </a:r>
          </a:p>
        </p:txBody>
      </p:sp>
      <p:sp>
        <p:nvSpPr>
          <p:cNvPr id="10" name="TextBox 9"/>
          <p:cNvSpPr txBox="1"/>
          <p:nvPr/>
        </p:nvSpPr>
        <p:spPr>
          <a:xfrm>
            <a:off x="594360" y="5925312"/>
            <a:ext cx="10972800" cy="310896"/>
          </a:xfrm>
          <a:prstGeom prst="rect">
            <a:avLst/>
          </a:prstGeom>
          <a:noFill/>
        </p:spPr>
        <p:txBody>
          <a:bodyPr wrap="square" lIns="0" rIns="0" tIns="0" bIns="0">
            <a:spAutoFit/>
          </a:bodyPr>
          <a:lstStyle/>
          <a:p>
            <a:pPr>
              <a:spcAft>
                <a:spcPts val="500"/>
              </a:spcAft>
              <a:defRPr sz="1000" b="1">
                <a:solidFill>
                  <a:srgbClr val="80530C"/>
                </a:solidFill>
                <a:latin typeface="Lato"/>
              </a:defRPr>
            </a:pPr>
            <a:r>
              <a:t>ATOMS → MODEL → OBSERVABLE → EVIDENCE → DECISION</a:t>
            </a:r>
          </a:p>
        </p:txBody>
      </p:sp>
      <p:sp>
        <p:nvSpPr>
          <p:cNvPr id="11" name="Rounded Rectangle 10"/>
          <p:cNvSpPr/>
          <p:nvPr/>
        </p:nvSpPr>
        <p:spPr>
          <a:xfrm>
            <a:off x="594360" y="2267712"/>
            <a:ext cx="5408676" cy="3246120"/>
          </a:xfrm>
          <a:prstGeom prst="roundRect">
            <a:avLst>
              <a:gd name="adj" fmla="val 8000"/>
            </a:avLst>
          </a:prstGeom>
          <a:solidFill>
            <a:srgbClr val="F3F0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594360" y="2267712"/>
            <a:ext cx="54864" cy="3246120"/>
          </a:xfrm>
          <a:prstGeom prst="rect">
            <a:avLst/>
          </a:prstGeom>
          <a:solidFill>
            <a:srgbClr val="166D6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04672" y="2496312"/>
            <a:ext cx="4988052" cy="731520"/>
          </a:xfrm>
          <a:prstGeom prst="rect">
            <a:avLst/>
          </a:prstGeom>
          <a:noFill/>
        </p:spPr>
        <p:txBody>
          <a:bodyPr wrap="square" lIns="0" rIns="0" tIns="0" bIns="0">
            <a:spAutoFit/>
          </a:bodyPr>
          <a:lstStyle/>
          <a:p>
            <a:pPr>
              <a:spcAft>
                <a:spcPts val="500"/>
              </a:spcAft>
              <a:defRPr sz="2300" b="1">
                <a:solidFill>
                  <a:srgbClr val="166D66"/>
                </a:solidFill>
                <a:latin typeface="Lato"/>
              </a:defRPr>
            </a:pPr>
            <a:r>
              <a:t>Inputs</a:t>
            </a:r>
          </a:p>
        </p:txBody>
      </p:sp>
      <p:sp>
        <p:nvSpPr>
          <p:cNvPr id="14" name="TextBox 13"/>
          <p:cNvSpPr txBox="1"/>
          <p:nvPr/>
        </p:nvSpPr>
        <p:spPr>
          <a:xfrm>
            <a:off x="804672" y="3410712"/>
            <a:ext cx="4988052" cy="1920239"/>
          </a:xfrm>
          <a:prstGeom prst="rect">
            <a:avLst/>
          </a:prstGeom>
          <a:noFill/>
        </p:spPr>
        <p:txBody>
          <a:bodyPr wrap="square" lIns="0" rIns="0" tIns="0" bIns="0">
            <a:spAutoFit/>
          </a:bodyPr>
          <a:lstStyle/>
          <a:p>
            <a:pPr>
              <a:spcAft>
                <a:spcPts val="500"/>
              </a:spcAft>
              <a:defRPr sz="2100" b="0">
                <a:solidFill>
                  <a:srgbClr val="1B1B1A"/>
                </a:solidFill>
                <a:latin typeface="Lato"/>
              </a:defRPr>
            </a:pPr>
            <a:r>
              <a:t>material / phase / interface; decision and observable; primary data and uncertainty; source structures</a:t>
            </a:r>
          </a:p>
        </p:txBody>
      </p:sp>
      <p:sp>
        <p:nvSpPr>
          <p:cNvPr id="15" name="Rounded Rectangle 14"/>
          <p:cNvSpPr/>
          <p:nvPr/>
        </p:nvSpPr>
        <p:spPr>
          <a:xfrm>
            <a:off x="6185916" y="2267712"/>
            <a:ext cx="5408676" cy="3246120"/>
          </a:xfrm>
          <a:prstGeom prst="roundRect">
            <a:avLst>
              <a:gd name="adj" fmla="val 8000"/>
            </a:avLst>
          </a:prstGeom>
          <a:solidFill>
            <a:srgbClr val="F3F0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ectangle 15"/>
          <p:cNvSpPr/>
          <p:nvPr/>
        </p:nvSpPr>
        <p:spPr>
          <a:xfrm>
            <a:off x="6185916" y="2267712"/>
            <a:ext cx="54864" cy="3246120"/>
          </a:xfrm>
          <a:prstGeom prst="rect">
            <a:avLst/>
          </a:prstGeom>
          <a:solidFill>
            <a:srgbClr val="315FA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6396228" y="2496312"/>
            <a:ext cx="4988052" cy="731520"/>
          </a:xfrm>
          <a:prstGeom prst="rect">
            <a:avLst/>
          </a:prstGeom>
          <a:noFill/>
        </p:spPr>
        <p:txBody>
          <a:bodyPr wrap="square" lIns="0" rIns="0" tIns="0" bIns="0">
            <a:spAutoFit/>
          </a:bodyPr>
          <a:lstStyle/>
          <a:p>
            <a:pPr>
              <a:spcAft>
                <a:spcPts val="500"/>
              </a:spcAft>
              <a:defRPr sz="2300" b="1">
                <a:solidFill>
                  <a:srgbClr val="315FA2"/>
                </a:solidFill>
                <a:latin typeface="Lato"/>
              </a:defRPr>
            </a:pPr>
            <a:r>
              <a:t>Outputs</a:t>
            </a:r>
          </a:p>
        </p:txBody>
      </p:sp>
      <p:sp>
        <p:nvSpPr>
          <p:cNvPr id="18" name="TextBox 17"/>
          <p:cNvSpPr txBox="1"/>
          <p:nvPr/>
        </p:nvSpPr>
        <p:spPr>
          <a:xfrm>
            <a:off x="6396228" y="3410712"/>
            <a:ext cx="4988052" cy="1920239"/>
          </a:xfrm>
          <a:prstGeom prst="rect">
            <a:avLst/>
          </a:prstGeom>
          <a:noFill/>
        </p:spPr>
        <p:txBody>
          <a:bodyPr wrap="square" lIns="0" rIns="0" tIns="0" bIns="0">
            <a:spAutoFit/>
          </a:bodyPr>
          <a:lstStyle/>
          <a:p>
            <a:pPr>
              <a:spcAft>
                <a:spcPts val="500"/>
              </a:spcAft>
              <a:defRPr sz="2100" b="0">
                <a:solidFill>
                  <a:srgbClr val="1B1B1A"/>
                </a:solidFill>
                <a:latin typeface="Lato"/>
              </a:defRPr>
            </a:pPr>
            <a:r>
              <a:t>an exact model package; reproducible predictions; fit-versus-test evidence; limitations and failure conditions</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bg>
      <p:bgPr>
        <a:solidFill>
          <a:srgbClr val="FBFAF7"/>
        </a:solidFill>
        <a:effectLst/>
      </p:bgPr>
    </p:bg>
    <p:spTree>
      <p:nvGrpSpPr>
        <p:cNvPr id="1" name=""/>
        <p:cNvGrpSpPr/>
        <p:nvPr/>
      </p:nvGrpSpPr>
      <p:grpSpPr/>
      <p:sp>
        <p:nvSpPr>
          <p:cNvPr id="2" name="TextBox 1"/>
          <p:cNvSpPr txBox="1"/>
          <p:nvPr/>
        </p:nvSpPr>
        <p:spPr>
          <a:xfrm>
            <a:off x="594360" y="256032"/>
            <a:ext cx="4572000" cy="182880"/>
          </a:xfrm>
          <a:prstGeom prst="rect">
            <a:avLst/>
          </a:prstGeom>
          <a:noFill/>
        </p:spPr>
        <p:txBody>
          <a:bodyPr wrap="square" lIns="0" rIns="0" tIns="0" bIns="0">
            <a:spAutoFit/>
          </a:bodyPr>
          <a:lstStyle/>
          <a:p>
            <a:pPr>
              <a:spcAft>
                <a:spcPts val="500"/>
              </a:spcAft>
              <a:defRPr sz="1000" b="1">
                <a:solidFill>
                  <a:srgbClr val="5C5A55"/>
                </a:solidFill>
                <a:latin typeface="Lato"/>
              </a:defRPr>
            </a:pPr>
            <a:r>
              <a:t>INTERFACE FORCE FIELD</a:t>
            </a:r>
          </a:p>
        </p:txBody>
      </p:sp>
      <p:sp>
        <p:nvSpPr>
          <p:cNvPr id="3" name="TextBox 2"/>
          <p:cNvSpPr txBox="1"/>
          <p:nvPr/>
        </p:nvSpPr>
        <p:spPr>
          <a:xfrm>
            <a:off x="7315200" y="256032"/>
            <a:ext cx="4251960" cy="219456"/>
          </a:xfrm>
          <a:prstGeom prst="rect">
            <a:avLst/>
          </a:prstGeom>
          <a:noFill/>
        </p:spPr>
        <p:txBody>
          <a:bodyPr wrap="square" lIns="0" rIns="0" tIns="0" bIns="0">
            <a:spAutoFit/>
          </a:bodyPr>
          <a:lstStyle/>
          <a:p>
            <a:pPr algn="r">
              <a:spcAft>
                <a:spcPts val="500"/>
              </a:spcAft>
              <a:defRPr sz="1000" b="0">
                <a:solidFill>
                  <a:srgbClr val="166D66"/>
                </a:solidFill>
                <a:latin typeface="Lato"/>
              </a:defRPr>
            </a:pPr>
            <a:r>
              <a:t>APPENDIX</a:t>
            </a:r>
          </a:p>
        </p:txBody>
      </p:sp>
      <p:sp>
        <p:nvSpPr>
          <p:cNvPr id="4" name="TextBox 3"/>
          <p:cNvSpPr txBox="1"/>
          <p:nvPr/>
        </p:nvSpPr>
        <p:spPr>
          <a:xfrm>
            <a:off x="594360" y="749808"/>
            <a:ext cx="10972800" cy="685800"/>
          </a:xfrm>
          <a:prstGeom prst="rect">
            <a:avLst/>
          </a:prstGeom>
          <a:noFill/>
        </p:spPr>
        <p:txBody>
          <a:bodyPr wrap="square" lIns="0" rIns="0" tIns="0" bIns="0">
            <a:spAutoFit/>
          </a:bodyPr>
          <a:lstStyle/>
          <a:p>
            <a:pPr>
              <a:spcAft>
                <a:spcPts val="500"/>
              </a:spcAft>
              <a:defRPr sz="3200" b="1">
                <a:solidFill>
                  <a:srgbClr val="1B1B1A"/>
                </a:solidFill>
                <a:latin typeface="Lato"/>
              </a:defRPr>
            </a:pPr>
            <a:r>
              <a:t>Appendix · equations and conventions</a:t>
            </a:r>
          </a:p>
        </p:txBody>
      </p:sp>
      <p:sp>
        <p:nvSpPr>
          <p:cNvPr id="5" name="TextBox 4"/>
          <p:cNvSpPr txBox="1"/>
          <p:nvPr/>
        </p:nvSpPr>
        <p:spPr>
          <a:xfrm>
            <a:off x="594360" y="1463040"/>
            <a:ext cx="10972800" cy="557784"/>
          </a:xfrm>
          <a:prstGeom prst="rect">
            <a:avLst/>
          </a:prstGeom>
          <a:noFill/>
        </p:spPr>
        <p:txBody>
          <a:bodyPr wrap="square" lIns="0" rIns="0" tIns="0" bIns="0">
            <a:spAutoFit/>
          </a:bodyPr>
          <a:lstStyle/>
          <a:p>
            <a:pPr>
              <a:spcAft>
                <a:spcPts val="500"/>
              </a:spcAft>
              <a:defRPr sz="1900" b="0">
                <a:solidFill>
                  <a:srgbClr val="5C5A55"/>
                </a:solidFill>
                <a:latin typeface="Lato"/>
              </a:defRPr>
            </a:pPr>
            <a:r>
              <a:t>Always name the functional form before copying coefficients.</a:t>
            </a:r>
          </a:p>
        </p:txBody>
      </p:sp>
      <p:cxnSp>
        <p:nvCxnSpPr>
          <p:cNvPr id="6" name="Connector 5"/>
          <p:cNvCxnSpPr/>
          <p:nvPr/>
        </p:nvCxnSpPr>
        <p:spPr>
          <a:xfrm>
            <a:off x="594360" y="6336792"/>
            <a:ext cx="11000232" cy="0"/>
          </a:xfrm>
          <a:prstGeom prst="line">
            <a:avLst/>
          </a:prstGeom>
          <a:ln w="8890">
            <a:solidFill>
              <a:srgbClr val="B9B3A5"/>
            </a:solidFill>
          </a:ln>
        </p:spPr>
        <p:style>
          <a:lnRef idx="2">
            <a:schemeClr val="accent1"/>
          </a:lnRef>
          <a:fillRef idx="0">
            <a:schemeClr val="accent1"/>
          </a:fillRef>
          <a:effectRef idx="1">
            <a:schemeClr val="accent1"/>
          </a:effectRef>
          <a:fontRef idx="minor">
            <a:schemeClr val="tx1"/>
          </a:fontRef>
        </p:style>
      </p:cxnSp>
      <p:sp>
        <p:nvSpPr>
          <p:cNvPr id="7" name="Rectangle 6"/>
          <p:cNvSpPr/>
          <p:nvPr/>
        </p:nvSpPr>
        <p:spPr>
          <a:xfrm>
            <a:off x="594360" y="6336792"/>
            <a:ext cx="9743062" cy="22860"/>
          </a:xfrm>
          <a:prstGeom prst="rect">
            <a:avLst/>
          </a:prstGeom>
          <a:solidFill>
            <a:srgbClr val="166D6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94360" y="6446520"/>
            <a:ext cx="9144000" cy="182880"/>
          </a:xfrm>
          <a:prstGeom prst="rect">
            <a:avLst/>
          </a:prstGeom>
          <a:noFill/>
        </p:spPr>
        <p:txBody>
          <a:bodyPr wrap="square" lIns="0" rIns="0" tIns="0" bIns="0">
            <a:spAutoFit/>
          </a:bodyPr>
          <a:lstStyle/>
          <a:p>
            <a:pPr>
              <a:spcAft>
                <a:spcPts val="500"/>
              </a:spcAft>
              <a:defRPr sz="1000" b="0">
                <a:solidFill>
                  <a:srgbClr val="5C5A55"/>
                </a:solidFill>
                <a:latin typeface="Lato"/>
              </a:defRPr>
            </a:pPr>
            <a:r>
              <a:t>K21 · LJ</a:t>
            </a:r>
          </a:p>
        </p:txBody>
      </p:sp>
      <p:sp>
        <p:nvSpPr>
          <p:cNvPr id="9" name="TextBox 8"/>
          <p:cNvSpPr txBox="1"/>
          <p:nvPr/>
        </p:nvSpPr>
        <p:spPr>
          <a:xfrm>
            <a:off x="10607040" y="6419088"/>
            <a:ext cx="960120" cy="274320"/>
          </a:xfrm>
          <a:prstGeom prst="rect">
            <a:avLst/>
          </a:prstGeom>
          <a:noFill/>
        </p:spPr>
        <p:txBody>
          <a:bodyPr wrap="square" lIns="0" rIns="0" tIns="0" bIns="0">
            <a:spAutoFit/>
          </a:bodyPr>
          <a:lstStyle/>
          <a:p>
            <a:pPr algn="r">
              <a:spcAft>
                <a:spcPts val="500"/>
              </a:spcAft>
              <a:defRPr sz="1100" b="0">
                <a:solidFill>
                  <a:srgbClr val="5C5A55"/>
                </a:solidFill>
                <a:latin typeface="Lato"/>
              </a:defRPr>
            </a:pPr>
            <a:r>
              <a:t>31 / 35</a:t>
            </a:r>
          </a:p>
        </p:txBody>
      </p:sp>
      <p:sp>
        <p:nvSpPr>
          <p:cNvPr id="10" name="TextBox 9"/>
          <p:cNvSpPr txBox="1"/>
          <p:nvPr/>
        </p:nvSpPr>
        <p:spPr>
          <a:xfrm>
            <a:off x="640080" y="2112264"/>
            <a:ext cx="3410712" cy="384048"/>
          </a:xfrm>
          <a:prstGeom prst="rect">
            <a:avLst/>
          </a:prstGeom>
          <a:noFill/>
        </p:spPr>
        <p:txBody>
          <a:bodyPr wrap="square" lIns="0" rIns="0" tIns="0" bIns="0">
            <a:spAutoFit/>
          </a:bodyPr>
          <a:lstStyle/>
          <a:p>
            <a:pPr>
              <a:spcAft>
                <a:spcPts val="500"/>
              </a:spcAft>
              <a:defRPr sz="2000" b="1">
                <a:solidFill>
                  <a:srgbClr val="166D66"/>
                </a:solidFill>
                <a:latin typeface="Lato"/>
              </a:defRPr>
            </a:pPr>
            <a:r>
              <a:t>12–6 · Rmin convention</a:t>
            </a:r>
          </a:p>
        </p:txBody>
      </p:sp>
      <p:sp>
        <p:nvSpPr>
          <p:cNvPr id="11" name="TextBox 10"/>
          <p:cNvSpPr txBox="1"/>
          <p:nvPr/>
        </p:nvSpPr>
        <p:spPr>
          <a:xfrm>
            <a:off x="4251960" y="2112264"/>
            <a:ext cx="7242048" cy="594360"/>
          </a:xfrm>
          <a:prstGeom prst="rect">
            <a:avLst/>
          </a:prstGeom>
          <a:noFill/>
        </p:spPr>
        <p:txBody>
          <a:bodyPr wrap="square" lIns="0" rIns="0" tIns="0" bIns="0">
            <a:spAutoFit/>
          </a:bodyPr>
          <a:lstStyle/>
          <a:p>
            <a:pPr>
              <a:spcAft>
                <a:spcPts val="500"/>
              </a:spcAft>
              <a:defRPr sz="2300" b="0">
                <a:solidFill>
                  <a:srgbClr val="1B1B1A"/>
                </a:solidFill>
                <a:latin typeface="Lato"/>
              </a:defRPr>
            </a:pPr>
            <a:r>
              <a:t>U = ε[(Rmin/r)¹² − 2(Rmin/r)⁶]</a:t>
            </a:r>
          </a:p>
        </p:txBody>
      </p:sp>
      <p:cxnSp>
        <p:nvCxnSpPr>
          <p:cNvPr id="12" name="Connector 11"/>
          <p:cNvCxnSpPr/>
          <p:nvPr/>
        </p:nvCxnSpPr>
        <p:spPr>
          <a:xfrm>
            <a:off x="594360" y="2843784"/>
            <a:ext cx="10972800" cy="0"/>
          </a:xfrm>
          <a:prstGeom prst="line">
            <a:avLst/>
          </a:prstGeom>
          <a:ln w="8890">
            <a:solidFill>
              <a:srgbClr val="B9B3A5"/>
            </a:solidFill>
          </a:ln>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640080" y="2971800"/>
            <a:ext cx="3410712" cy="384048"/>
          </a:xfrm>
          <a:prstGeom prst="rect">
            <a:avLst/>
          </a:prstGeom>
          <a:noFill/>
        </p:spPr>
        <p:txBody>
          <a:bodyPr wrap="square" lIns="0" rIns="0" tIns="0" bIns="0">
            <a:spAutoFit/>
          </a:bodyPr>
          <a:lstStyle/>
          <a:p>
            <a:pPr>
              <a:spcAft>
                <a:spcPts val="500"/>
              </a:spcAft>
              <a:defRPr sz="2000" b="1">
                <a:solidFill>
                  <a:srgbClr val="166D66"/>
                </a:solidFill>
                <a:latin typeface="Lato"/>
              </a:defRPr>
            </a:pPr>
            <a:r>
              <a:t>9–6 · Rmin convention</a:t>
            </a:r>
          </a:p>
        </p:txBody>
      </p:sp>
      <p:sp>
        <p:nvSpPr>
          <p:cNvPr id="14" name="TextBox 13"/>
          <p:cNvSpPr txBox="1"/>
          <p:nvPr/>
        </p:nvSpPr>
        <p:spPr>
          <a:xfrm>
            <a:off x="4251960" y="2971800"/>
            <a:ext cx="7242048" cy="594360"/>
          </a:xfrm>
          <a:prstGeom prst="rect">
            <a:avLst/>
          </a:prstGeom>
          <a:noFill/>
        </p:spPr>
        <p:txBody>
          <a:bodyPr wrap="square" lIns="0" rIns="0" tIns="0" bIns="0">
            <a:spAutoFit/>
          </a:bodyPr>
          <a:lstStyle/>
          <a:p>
            <a:pPr>
              <a:spcAft>
                <a:spcPts val="500"/>
              </a:spcAft>
              <a:defRPr sz="2300" b="0">
                <a:solidFill>
                  <a:srgbClr val="1B1B1A"/>
                </a:solidFill>
                <a:latin typeface="Lato"/>
              </a:defRPr>
            </a:pPr>
            <a:r>
              <a:t>U = ε[2(Rmin/r)⁹ − 3(Rmin/r)⁶]</a:t>
            </a:r>
          </a:p>
        </p:txBody>
      </p:sp>
      <p:cxnSp>
        <p:nvCxnSpPr>
          <p:cNvPr id="15" name="Connector 14"/>
          <p:cNvCxnSpPr/>
          <p:nvPr/>
        </p:nvCxnSpPr>
        <p:spPr>
          <a:xfrm>
            <a:off x="594360" y="3703320"/>
            <a:ext cx="10972800" cy="0"/>
          </a:xfrm>
          <a:prstGeom prst="line">
            <a:avLst/>
          </a:prstGeom>
          <a:ln w="8890">
            <a:solidFill>
              <a:srgbClr val="B9B3A5"/>
            </a:solidFill>
          </a:ln>
        </p:spPr>
        <p:style>
          <a:lnRef idx="2">
            <a:schemeClr val="accent1"/>
          </a:lnRef>
          <a:fillRef idx="0">
            <a:schemeClr val="accent1"/>
          </a:fillRef>
          <a:effectRef idx="1">
            <a:schemeClr val="accent1"/>
          </a:effectRef>
          <a:fontRef idx="minor">
            <a:schemeClr val="tx1"/>
          </a:fontRef>
        </p:style>
      </p:cxnSp>
      <p:sp>
        <p:nvSpPr>
          <p:cNvPr id="16" name="TextBox 15"/>
          <p:cNvSpPr txBox="1"/>
          <p:nvPr/>
        </p:nvSpPr>
        <p:spPr>
          <a:xfrm>
            <a:off x="640080" y="3831335"/>
            <a:ext cx="3410712" cy="384048"/>
          </a:xfrm>
          <a:prstGeom prst="rect">
            <a:avLst/>
          </a:prstGeom>
          <a:noFill/>
        </p:spPr>
        <p:txBody>
          <a:bodyPr wrap="square" lIns="0" rIns="0" tIns="0" bIns="0">
            <a:spAutoFit/>
          </a:bodyPr>
          <a:lstStyle/>
          <a:p>
            <a:pPr>
              <a:spcAft>
                <a:spcPts val="500"/>
              </a:spcAft>
              <a:defRPr sz="2000" b="1">
                <a:solidFill>
                  <a:srgbClr val="166D66"/>
                </a:solidFill>
                <a:latin typeface="Lato"/>
              </a:defRPr>
            </a:pPr>
            <a:r>
              <a:t>Electrostatics</a:t>
            </a:r>
          </a:p>
        </p:txBody>
      </p:sp>
      <p:sp>
        <p:nvSpPr>
          <p:cNvPr id="17" name="TextBox 16"/>
          <p:cNvSpPr txBox="1"/>
          <p:nvPr/>
        </p:nvSpPr>
        <p:spPr>
          <a:xfrm>
            <a:off x="4251960" y="3831335"/>
            <a:ext cx="7242048" cy="594360"/>
          </a:xfrm>
          <a:prstGeom prst="rect">
            <a:avLst/>
          </a:prstGeom>
          <a:noFill/>
        </p:spPr>
        <p:txBody>
          <a:bodyPr wrap="square" lIns="0" rIns="0" tIns="0" bIns="0">
            <a:spAutoFit/>
          </a:bodyPr>
          <a:lstStyle/>
          <a:p>
            <a:pPr>
              <a:spcAft>
                <a:spcPts val="500"/>
              </a:spcAft>
              <a:defRPr sz="2300" b="0">
                <a:solidFill>
                  <a:srgbClr val="1B1B1A"/>
                </a:solidFill>
                <a:latin typeface="Lato"/>
              </a:defRPr>
            </a:pPr>
            <a:r>
              <a:t>Uij = qi qj / (4πε0 εr rij), with a defined long-range treatment</a:t>
            </a:r>
          </a:p>
        </p:txBody>
      </p:sp>
      <p:cxnSp>
        <p:nvCxnSpPr>
          <p:cNvPr id="18" name="Connector 17"/>
          <p:cNvCxnSpPr/>
          <p:nvPr/>
        </p:nvCxnSpPr>
        <p:spPr>
          <a:xfrm>
            <a:off x="594360" y="4562855"/>
            <a:ext cx="10972800" cy="0"/>
          </a:xfrm>
          <a:prstGeom prst="line">
            <a:avLst/>
          </a:prstGeom>
          <a:ln w="8890">
            <a:solidFill>
              <a:srgbClr val="B9B3A5"/>
            </a:solidFill>
          </a:ln>
        </p:spPr>
        <p:style>
          <a:lnRef idx="2">
            <a:schemeClr val="accent1"/>
          </a:lnRef>
          <a:fillRef idx="0">
            <a:schemeClr val="accent1"/>
          </a:fillRef>
          <a:effectRef idx="1">
            <a:schemeClr val="accent1"/>
          </a:effectRef>
          <a:fontRef idx="minor">
            <a:schemeClr val="tx1"/>
          </a:fontRef>
        </p:style>
      </p:cxnSp>
      <p:sp>
        <p:nvSpPr>
          <p:cNvPr id="19" name="TextBox 18"/>
          <p:cNvSpPr txBox="1"/>
          <p:nvPr/>
        </p:nvSpPr>
        <p:spPr>
          <a:xfrm>
            <a:off x="640080" y="4690872"/>
            <a:ext cx="3410712" cy="384048"/>
          </a:xfrm>
          <a:prstGeom prst="rect">
            <a:avLst/>
          </a:prstGeom>
          <a:noFill/>
        </p:spPr>
        <p:txBody>
          <a:bodyPr wrap="square" lIns="0" rIns="0" tIns="0" bIns="0">
            <a:spAutoFit/>
          </a:bodyPr>
          <a:lstStyle/>
          <a:p>
            <a:pPr>
              <a:spcAft>
                <a:spcPts val="500"/>
              </a:spcAft>
              <a:defRPr sz="2000" b="1">
                <a:solidFill>
                  <a:srgbClr val="166D66"/>
                </a:solidFill>
                <a:latin typeface="Lato"/>
              </a:defRPr>
            </a:pPr>
            <a:r>
              <a:t>Forces and dynamics</a:t>
            </a:r>
          </a:p>
        </p:txBody>
      </p:sp>
      <p:sp>
        <p:nvSpPr>
          <p:cNvPr id="20" name="TextBox 19"/>
          <p:cNvSpPr txBox="1"/>
          <p:nvPr/>
        </p:nvSpPr>
        <p:spPr>
          <a:xfrm>
            <a:off x="4251960" y="4690872"/>
            <a:ext cx="7242048" cy="594360"/>
          </a:xfrm>
          <a:prstGeom prst="rect">
            <a:avLst/>
          </a:prstGeom>
          <a:noFill/>
        </p:spPr>
        <p:txBody>
          <a:bodyPr wrap="square" lIns="0" rIns="0" tIns="0" bIns="0">
            <a:spAutoFit/>
          </a:bodyPr>
          <a:lstStyle/>
          <a:p>
            <a:pPr>
              <a:spcAft>
                <a:spcPts val="500"/>
              </a:spcAft>
              <a:defRPr sz="2300" b="0">
                <a:solidFill>
                  <a:srgbClr val="1B1B1A"/>
                </a:solidFill>
                <a:latin typeface="Lato"/>
              </a:defRPr>
            </a:pPr>
            <a:r>
              <a:t>Fi = −∇ri U; mi r̈i = Fi</a:t>
            </a:r>
          </a:p>
        </p:txBody>
      </p:sp>
      <p:cxnSp>
        <p:nvCxnSpPr>
          <p:cNvPr id="21" name="Connector 20"/>
          <p:cNvCxnSpPr/>
          <p:nvPr/>
        </p:nvCxnSpPr>
        <p:spPr>
          <a:xfrm>
            <a:off x="594360" y="5422392"/>
            <a:ext cx="10972800" cy="0"/>
          </a:xfrm>
          <a:prstGeom prst="line">
            <a:avLst/>
          </a:prstGeom>
          <a:ln w="8890">
            <a:solidFill>
              <a:srgbClr val="B9B3A5"/>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bg>
      <p:bgPr>
        <a:solidFill>
          <a:srgbClr val="FBFAF7"/>
        </a:solidFill>
        <a:effectLst/>
      </p:bgPr>
    </p:bg>
    <p:spTree>
      <p:nvGrpSpPr>
        <p:cNvPr id="1" name=""/>
        <p:cNvGrpSpPr/>
        <p:nvPr/>
      </p:nvGrpSpPr>
      <p:grpSpPr/>
      <p:sp>
        <p:nvSpPr>
          <p:cNvPr id="2" name="TextBox 1"/>
          <p:cNvSpPr txBox="1"/>
          <p:nvPr/>
        </p:nvSpPr>
        <p:spPr>
          <a:xfrm>
            <a:off x="594360" y="256032"/>
            <a:ext cx="4572000" cy="182880"/>
          </a:xfrm>
          <a:prstGeom prst="rect">
            <a:avLst/>
          </a:prstGeom>
          <a:noFill/>
        </p:spPr>
        <p:txBody>
          <a:bodyPr wrap="square" lIns="0" rIns="0" tIns="0" bIns="0">
            <a:spAutoFit/>
          </a:bodyPr>
          <a:lstStyle/>
          <a:p>
            <a:pPr>
              <a:spcAft>
                <a:spcPts val="500"/>
              </a:spcAft>
              <a:defRPr sz="1000" b="1">
                <a:solidFill>
                  <a:srgbClr val="5C5A55"/>
                </a:solidFill>
                <a:latin typeface="Lato"/>
              </a:defRPr>
            </a:pPr>
            <a:r>
              <a:t>INTERFACE FORCE FIELD</a:t>
            </a:r>
          </a:p>
        </p:txBody>
      </p:sp>
      <p:sp>
        <p:nvSpPr>
          <p:cNvPr id="3" name="TextBox 2"/>
          <p:cNvSpPr txBox="1"/>
          <p:nvPr/>
        </p:nvSpPr>
        <p:spPr>
          <a:xfrm>
            <a:off x="7315200" y="256032"/>
            <a:ext cx="4251960" cy="219456"/>
          </a:xfrm>
          <a:prstGeom prst="rect">
            <a:avLst/>
          </a:prstGeom>
          <a:noFill/>
        </p:spPr>
        <p:txBody>
          <a:bodyPr wrap="square" lIns="0" rIns="0" tIns="0" bIns="0">
            <a:spAutoFit/>
          </a:bodyPr>
          <a:lstStyle/>
          <a:p>
            <a:pPr algn="r">
              <a:spcAft>
                <a:spcPts val="500"/>
              </a:spcAft>
              <a:defRPr sz="1000" b="0">
                <a:solidFill>
                  <a:srgbClr val="166D66"/>
                </a:solidFill>
                <a:latin typeface="Lato"/>
              </a:defRPr>
            </a:pPr>
            <a:r>
              <a:t>APPENDIX</a:t>
            </a:r>
          </a:p>
        </p:txBody>
      </p:sp>
      <p:sp>
        <p:nvSpPr>
          <p:cNvPr id="4" name="TextBox 3"/>
          <p:cNvSpPr txBox="1"/>
          <p:nvPr/>
        </p:nvSpPr>
        <p:spPr>
          <a:xfrm>
            <a:off x="594360" y="749808"/>
            <a:ext cx="10972800" cy="685800"/>
          </a:xfrm>
          <a:prstGeom prst="rect">
            <a:avLst/>
          </a:prstGeom>
          <a:noFill/>
        </p:spPr>
        <p:txBody>
          <a:bodyPr wrap="square" lIns="0" rIns="0" tIns="0" bIns="0">
            <a:spAutoFit/>
          </a:bodyPr>
          <a:lstStyle/>
          <a:p>
            <a:pPr>
              <a:spcAft>
                <a:spcPts val="500"/>
              </a:spcAft>
              <a:defRPr sz="3200" b="1">
                <a:solidFill>
                  <a:srgbClr val="1B1B1A"/>
                </a:solidFill>
                <a:latin typeface="Lato"/>
              </a:defRPr>
            </a:pPr>
            <a:r>
              <a:t>Appendix · the published data remain visible</a:t>
            </a:r>
          </a:p>
        </p:txBody>
      </p:sp>
      <p:sp>
        <p:nvSpPr>
          <p:cNvPr id="5" name="TextBox 4"/>
          <p:cNvSpPr txBox="1"/>
          <p:nvPr/>
        </p:nvSpPr>
        <p:spPr>
          <a:xfrm>
            <a:off x="594360" y="1463040"/>
            <a:ext cx="10972800" cy="557784"/>
          </a:xfrm>
          <a:prstGeom prst="rect">
            <a:avLst/>
          </a:prstGeom>
          <a:noFill/>
        </p:spPr>
        <p:txBody>
          <a:bodyPr wrap="square" lIns="0" rIns="0" tIns="0" bIns="0">
            <a:spAutoFit/>
          </a:bodyPr>
          <a:lstStyle/>
          <a:p>
            <a:pPr>
              <a:spcAft>
                <a:spcPts val="500"/>
              </a:spcAft>
              <a:defRPr sz="1900" b="0">
                <a:solidFill>
                  <a:srgbClr val="5C5A55"/>
                </a:solidFill>
                <a:latin typeface="Lato"/>
              </a:defRPr>
            </a:pPr>
            <a:r>
              <a:t>Selected reference entries; do not hide failed predictions.</a:t>
            </a:r>
          </a:p>
        </p:txBody>
      </p:sp>
      <p:cxnSp>
        <p:nvCxnSpPr>
          <p:cNvPr id="6" name="Connector 5"/>
          <p:cNvCxnSpPr/>
          <p:nvPr/>
        </p:nvCxnSpPr>
        <p:spPr>
          <a:xfrm>
            <a:off x="594360" y="6336792"/>
            <a:ext cx="11000232" cy="0"/>
          </a:xfrm>
          <a:prstGeom prst="line">
            <a:avLst/>
          </a:prstGeom>
          <a:ln w="8890">
            <a:solidFill>
              <a:srgbClr val="B9B3A5"/>
            </a:solidFill>
          </a:ln>
        </p:spPr>
        <p:style>
          <a:lnRef idx="2">
            <a:schemeClr val="accent1"/>
          </a:lnRef>
          <a:fillRef idx="0">
            <a:schemeClr val="accent1"/>
          </a:fillRef>
          <a:effectRef idx="1">
            <a:schemeClr val="accent1"/>
          </a:effectRef>
          <a:fontRef idx="minor">
            <a:schemeClr val="tx1"/>
          </a:fontRef>
        </p:style>
      </p:cxnSp>
      <p:sp>
        <p:nvSpPr>
          <p:cNvPr id="7" name="Rectangle 6"/>
          <p:cNvSpPr/>
          <p:nvPr/>
        </p:nvSpPr>
        <p:spPr>
          <a:xfrm>
            <a:off x="594360" y="6336792"/>
            <a:ext cx="10057354" cy="22860"/>
          </a:xfrm>
          <a:prstGeom prst="rect">
            <a:avLst/>
          </a:prstGeom>
          <a:solidFill>
            <a:srgbClr val="166D6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94360" y="6446520"/>
            <a:ext cx="9144000" cy="182880"/>
          </a:xfrm>
          <a:prstGeom prst="rect">
            <a:avLst/>
          </a:prstGeom>
          <a:noFill/>
        </p:spPr>
        <p:txBody>
          <a:bodyPr wrap="square" lIns="0" rIns="0" tIns="0" bIns="0">
            <a:spAutoFit/>
          </a:bodyPr>
          <a:lstStyle/>
          <a:p>
            <a:pPr>
              <a:spcAft>
                <a:spcPts val="500"/>
              </a:spcAft>
              <a:defRPr sz="1000" b="0">
                <a:solidFill>
                  <a:srgbClr val="5C5A55"/>
                </a:solidFill>
                <a:latin typeface="Lato"/>
              </a:defRPr>
            </a:pPr>
            <a:r>
              <a:t>K21</a:t>
            </a:r>
          </a:p>
        </p:txBody>
      </p:sp>
      <p:sp>
        <p:nvSpPr>
          <p:cNvPr id="9" name="TextBox 8"/>
          <p:cNvSpPr txBox="1"/>
          <p:nvPr/>
        </p:nvSpPr>
        <p:spPr>
          <a:xfrm>
            <a:off x="10607040" y="6419088"/>
            <a:ext cx="960120" cy="274320"/>
          </a:xfrm>
          <a:prstGeom prst="rect">
            <a:avLst/>
          </a:prstGeom>
          <a:noFill/>
        </p:spPr>
        <p:txBody>
          <a:bodyPr wrap="square" lIns="0" rIns="0" tIns="0" bIns="0">
            <a:spAutoFit/>
          </a:bodyPr>
          <a:lstStyle/>
          <a:p>
            <a:pPr algn="r">
              <a:spcAft>
                <a:spcPts val="500"/>
              </a:spcAft>
              <a:defRPr sz="1100" b="0">
                <a:solidFill>
                  <a:srgbClr val="5C5A55"/>
                </a:solidFill>
                <a:latin typeface="Lato"/>
              </a:defRPr>
            </a:pPr>
            <a:r>
              <a:t>32 / 35</a:t>
            </a:r>
          </a:p>
        </p:txBody>
      </p:sp>
      <p:graphicFrame>
        <p:nvGraphicFramePr>
          <p:cNvPr id="10" name="Table 9"/>
          <p:cNvGraphicFramePr>
            <a:graphicFrameLocks noGrp="1"/>
          </p:cNvGraphicFramePr>
          <p:nvPr/>
        </p:nvGraphicFramePr>
        <p:xfrm>
          <a:off x="594360" y="2212848"/>
          <a:ext cx="11000232" cy="2029968"/>
        </p:xfrm>
        <a:graphic>
          <a:graphicData uri="http://schemas.openxmlformats.org/drawingml/2006/table">
            <a:tbl>
              <a:tblPr firstRow="1" bandRow="1">
                <a:tableStyleId>{5C22544A-7EE6-4342-B048-85BDC9FD1C3A}</a:tableStyleId>
              </a:tblPr>
              <a:tblGrid>
                <a:gridCol w="1571461"/>
                <a:gridCol w="1571461"/>
                <a:gridCol w="1571461"/>
                <a:gridCol w="1571461"/>
                <a:gridCol w="1571461"/>
                <a:gridCol w="1571461"/>
                <a:gridCol w="1571466"/>
              </a:tblGrid>
              <a:tr h="507492">
                <a:tc>
                  <a:txBody>
                    <a:bodyPr/>
                    <a:lstStyle/>
                    <a:p>
                      <a:pPr>
                        <a:defRPr sz="1300" b="1">
                          <a:solidFill>
                            <a:srgbClr val="1B1B1A"/>
                          </a:solidFill>
                          <a:latin typeface="Lato"/>
                        </a:defRPr>
                      </a:pPr>
                      <a:r>
                        <a:t>Metal</a:t>
                      </a:r>
                    </a:p>
                  </a:txBody>
                  <a:tcPr marL="91440" marT="82296">
                    <a:solidFill>
                      <a:srgbClr val="B9B3A5"/>
                    </a:solidFill>
                  </a:tcPr>
                </a:tc>
                <a:tc>
                  <a:txBody>
                    <a:bodyPr/>
                    <a:lstStyle/>
                    <a:p>
                      <a:pPr>
                        <a:defRPr sz="1300" b="1">
                          <a:solidFill>
                            <a:srgbClr val="1B1B1A"/>
                          </a:solidFill>
                          <a:latin typeface="Lato"/>
                        </a:defRPr>
                      </a:pPr>
                      <a:r>
                        <a:t>5a expt / Å</a:t>
                      </a:r>
                    </a:p>
                  </a:txBody>
                  <a:tcPr marL="91440" marT="82296">
                    <a:solidFill>
                      <a:srgbClr val="B9B3A5"/>
                    </a:solidFill>
                  </a:tcPr>
                </a:tc>
                <a:tc>
                  <a:txBody>
                    <a:bodyPr/>
                    <a:lstStyle/>
                    <a:p>
                      <a:pPr>
                        <a:defRPr sz="1300" b="1">
                          <a:solidFill>
                            <a:srgbClr val="1B1B1A"/>
                          </a:solidFill>
                          <a:latin typeface="Lato"/>
                        </a:defRPr>
                      </a:pPr>
                      <a:r>
                        <a:t>5a 12–6 / Å</a:t>
                      </a:r>
                    </a:p>
                  </a:txBody>
                  <a:tcPr marL="91440" marT="82296">
                    <a:solidFill>
                      <a:srgbClr val="B9B3A5"/>
                    </a:solidFill>
                  </a:tcPr>
                </a:tc>
                <a:tc>
                  <a:txBody>
                    <a:bodyPr/>
                    <a:lstStyle/>
                    <a:p>
                      <a:pPr>
                        <a:defRPr sz="1300" b="1">
                          <a:solidFill>
                            <a:srgbClr val="1B1B1A"/>
                          </a:solidFill>
                          <a:latin typeface="Lato"/>
                        </a:defRPr>
                      </a:pPr>
                      <a:r>
                        <a:t>γ111 expt / J m⁻²</a:t>
                      </a:r>
                    </a:p>
                  </a:txBody>
                  <a:tcPr marL="91440" marT="82296">
                    <a:solidFill>
                      <a:srgbClr val="B9B3A5"/>
                    </a:solidFill>
                  </a:tcPr>
                </a:tc>
                <a:tc>
                  <a:txBody>
                    <a:bodyPr/>
                    <a:lstStyle/>
                    <a:p>
                      <a:pPr>
                        <a:defRPr sz="1300" b="1">
                          <a:solidFill>
                            <a:srgbClr val="1B1B1A"/>
                          </a:solidFill>
                          <a:latin typeface="Lato"/>
                        </a:defRPr>
                      </a:pPr>
                      <a:r>
                        <a:t>γ111 12–6</a:t>
                      </a:r>
                    </a:p>
                  </a:txBody>
                  <a:tcPr marL="91440" marT="82296">
                    <a:solidFill>
                      <a:srgbClr val="B9B3A5"/>
                    </a:solidFill>
                  </a:tcPr>
                </a:tc>
                <a:tc>
                  <a:txBody>
                    <a:bodyPr/>
                    <a:lstStyle/>
                    <a:p>
                      <a:pPr>
                        <a:defRPr sz="1300" b="1">
                          <a:solidFill>
                            <a:srgbClr val="1B1B1A"/>
                          </a:solidFill>
                          <a:latin typeface="Lato"/>
                        </a:defRPr>
                      </a:pPr>
                      <a:r>
                        <a:t>K expt / GPa</a:t>
                      </a:r>
                    </a:p>
                  </a:txBody>
                  <a:tcPr marL="91440" marT="82296">
                    <a:solidFill>
                      <a:srgbClr val="B9B3A5"/>
                    </a:solidFill>
                  </a:tcPr>
                </a:tc>
                <a:tc>
                  <a:txBody>
                    <a:bodyPr/>
                    <a:lstStyle/>
                    <a:p>
                      <a:pPr>
                        <a:defRPr sz="1300" b="1">
                          <a:solidFill>
                            <a:srgbClr val="1B1B1A"/>
                          </a:solidFill>
                          <a:latin typeface="Lato"/>
                        </a:defRPr>
                      </a:pPr>
                      <a:r>
                        <a:t>K 12–6 / GPa</a:t>
                      </a:r>
                    </a:p>
                  </a:txBody>
                  <a:tcPr marL="91440" marT="82296">
                    <a:solidFill>
                      <a:srgbClr val="B9B3A5"/>
                    </a:solidFill>
                  </a:tcPr>
                </a:tc>
              </a:tr>
              <a:tr h="507492">
                <a:tc>
                  <a:txBody>
                    <a:bodyPr/>
                    <a:lstStyle/>
                    <a:p>
                      <a:pPr>
                        <a:defRPr sz="1300" b="0">
                          <a:solidFill>
                            <a:srgbClr val="1B1B1A"/>
                          </a:solidFill>
                          <a:latin typeface="Lato"/>
                        </a:defRPr>
                      </a:pPr>
                      <a:r>
                        <a:t>Ca (α)</a:t>
                      </a:r>
                    </a:p>
                  </a:txBody>
                  <a:tcPr marL="91440" marT="82296">
                    <a:solidFill>
                      <a:srgbClr val="F3F0E8"/>
                    </a:solidFill>
                  </a:tcPr>
                </a:tc>
                <a:tc>
                  <a:txBody>
                    <a:bodyPr/>
                    <a:lstStyle/>
                    <a:p>
                      <a:pPr>
                        <a:defRPr sz="1300" b="0">
                          <a:solidFill>
                            <a:srgbClr val="1B1B1A"/>
                          </a:solidFill>
                          <a:latin typeface="Lato"/>
                        </a:defRPr>
                      </a:pPr>
                      <a:r>
                        <a:t>27.942</a:t>
                      </a:r>
                    </a:p>
                  </a:txBody>
                  <a:tcPr marL="91440" marT="82296">
                    <a:solidFill>
                      <a:srgbClr val="F3F0E8"/>
                    </a:solidFill>
                  </a:tcPr>
                </a:tc>
                <a:tc>
                  <a:txBody>
                    <a:bodyPr/>
                    <a:lstStyle/>
                    <a:p>
                      <a:pPr>
                        <a:defRPr sz="1300" b="0">
                          <a:solidFill>
                            <a:srgbClr val="1B1B1A"/>
                          </a:solidFill>
                          <a:latin typeface="Lato"/>
                        </a:defRPr>
                      </a:pPr>
                      <a:r>
                        <a:t>27.947</a:t>
                      </a:r>
                    </a:p>
                  </a:txBody>
                  <a:tcPr marL="91440" marT="82296">
                    <a:solidFill>
                      <a:srgbClr val="F3F0E8"/>
                    </a:solidFill>
                  </a:tcPr>
                </a:tc>
                <a:tc>
                  <a:txBody>
                    <a:bodyPr/>
                    <a:lstStyle/>
                    <a:p>
                      <a:pPr>
                        <a:defRPr sz="1300" b="0">
                          <a:solidFill>
                            <a:srgbClr val="1B1B1A"/>
                          </a:solidFill>
                          <a:latin typeface="Lato"/>
                        </a:defRPr>
                      </a:pPr>
                      <a:r>
                        <a:t>0.492 ± 0.01</a:t>
                      </a:r>
                    </a:p>
                  </a:txBody>
                  <a:tcPr marL="91440" marT="82296">
                    <a:solidFill>
                      <a:srgbClr val="F3F0E8"/>
                    </a:solidFill>
                  </a:tcPr>
                </a:tc>
                <a:tc>
                  <a:txBody>
                    <a:bodyPr/>
                    <a:lstStyle/>
                    <a:p>
                      <a:pPr>
                        <a:defRPr sz="1300" b="0">
                          <a:solidFill>
                            <a:srgbClr val="1B1B1A"/>
                          </a:solidFill>
                          <a:latin typeface="Lato"/>
                        </a:defRPr>
                      </a:pPr>
                      <a:r>
                        <a:t>0.490</a:t>
                      </a:r>
                    </a:p>
                  </a:txBody>
                  <a:tcPr marL="91440" marT="82296">
                    <a:solidFill>
                      <a:srgbClr val="F3F0E8"/>
                    </a:solidFill>
                  </a:tcPr>
                </a:tc>
                <a:tc>
                  <a:txBody>
                    <a:bodyPr/>
                    <a:lstStyle/>
                    <a:p>
                      <a:pPr>
                        <a:defRPr sz="1300" b="0">
                          <a:solidFill>
                            <a:srgbClr val="1B1B1A"/>
                          </a:solidFill>
                          <a:latin typeface="Lato"/>
                        </a:defRPr>
                      </a:pPr>
                      <a:r>
                        <a:t>20</a:t>
                      </a:r>
                    </a:p>
                  </a:txBody>
                  <a:tcPr marL="91440" marT="82296">
                    <a:solidFill>
                      <a:srgbClr val="F3F0E8"/>
                    </a:solidFill>
                  </a:tcPr>
                </a:tc>
                <a:tc>
                  <a:txBody>
                    <a:bodyPr/>
                    <a:lstStyle/>
                    <a:p>
                      <a:pPr>
                        <a:defRPr sz="1300" b="0">
                          <a:solidFill>
                            <a:srgbClr val="1B1B1A"/>
                          </a:solidFill>
                          <a:latin typeface="Lato"/>
                        </a:defRPr>
                      </a:pPr>
                      <a:r>
                        <a:t>30</a:t>
                      </a:r>
                    </a:p>
                  </a:txBody>
                  <a:tcPr marL="91440" marT="82296">
                    <a:solidFill>
                      <a:srgbClr val="F3F0E8"/>
                    </a:solidFill>
                  </a:tcPr>
                </a:tc>
              </a:tr>
              <a:tr h="507492">
                <a:tc>
                  <a:txBody>
                    <a:bodyPr/>
                    <a:lstStyle/>
                    <a:p>
                      <a:pPr>
                        <a:defRPr sz="1300" b="0">
                          <a:solidFill>
                            <a:srgbClr val="1B1B1A"/>
                          </a:solidFill>
                          <a:latin typeface="Lato"/>
                        </a:defRPr>
                      </a:pPr>
                      <a:r>
                        <a:t>Rh</a:t>
                      </a:r>
                    </a:p>
                  </a:txBody>
                  <a:tcPr marL="91440" marT="82296">
                    <a:solidFill>
                      <a:srgbClr val="F3F0E8"/>
                    </a:solidFill>
                  </a:tcPr>
                </a:tc>
                <a:tc>
                  <a:txBody>
                    <a:bodyPr/>
                    <a:lstStyle/>
                    <a:p>
                      <a:pPr>
                        <a:defRPr sz="1300" b="0">
                          <a:solidFill>
                            <a:srgbClr val="1B1B1A"/>
                          </a:solidFill>
                          <a:latin typeface="Lato"/>
                        </a:defRPr>
                      </a:pPr>
                      <a:r>
                        <a:t>19.016</a:t>
                      </a:r>
                    </a:p>
                  </a:txBody>
                  <a:tcPr marL="91440" marT="82296">
                    <a:solidFill>
                      <a:srgbClr val="F3F0E8"/>
                    </a:solidFill>
                  </a:tcPr>
                </a:tc>
                <a:tc>
                  <a:txBody>
                    <a:bodyPr/>
                    <a:lstStyle/>
                    <a:p>
                      <a:pPr>
                        <a:defRPr sz="1300" b="0">
                          <a:solidFill>
                            <a:srgbClr val="1B1B1A"/>
                          </a:solidFill>
                          <a:latin typeface="Lato"/>
                        </a:defRPr>
                      </a:pPr>
                      <a:r>
                        <a:t>19.016</a:t>
                      </a:r>
                    </a:p>
                  </a:txBody>
                  <a:tcPr marL="91440" marT="82296">
                    <a:solidFill>
                      <a:srgbClr val="F3F0E8"/>
                    </a:solidFill>
                  </a:tcPr>
                </a:tc>
                <a:tc>
                  <a:txBody>
                    <a:bodyPr/>
                    <a:lstStyle/>
                    <a:p>
                      <a:pPr>
                        <a:defRPr sz="1300" b="0">
                          <a:solidFill>
                            <a:srgbClr val="1B1B1A"/>
                          </a:solidFill>
                          <a:latin typeface="Lato"/>
                        </a:defRPr>
                      </a:pPr>
                      <a:r>
                        <a:t>2.64 ± 0.02</a:t>
                      </a:r>
                    </a:p>
                  </a:txBody>
                  <a:tcPr marL="91440" marT="82296">
                    <a:solidFill>
                      <a:srgbClr val="F3F0E8"/>
                    </a:solidFill>
                  </a:tcPr>
                </a:tc>
                <a:tc>
                  <a:txBody>
                    <a:bodyPr/>
                    <a:lstStyle/>
                    <a:p>
                      <a:pPr>
                        <a:defRPr sz="1300" b="0">
                          <a:solidFill>
                            <a:srgbClr val="1B1B1A"/>
                          </a:solidFill>
                          <a:latin typeface="Lato"/>
                        </a:defRPr>
                      </a:pPr>
                      <a:r>
                        <a:t>2.643</a:t>
                      </a:r>
                    </a:p>
                  </a:txBody>
                  <a:tcPr marL="91440" marT="82296">
                    <a:solidFill>
                      <a:srgbClr val="F3F0E8"/>
                    </a:solidFill>
                  </a:tcPr>
                </a:tc>
                <a:tc>
                  <a:txBody>
                    <a:bodyPr/>
                    <a:lstStyle/>
                    <a:p>
                      <a:pPr>
                        <a:defRPr sz="1300" b="0">
                          <a:solidFill>
                            <a:srgbClr val="1B1B1A"/>
                          </a:solidFill>
                          <a:latin typeface="Lato"/>
                        </a:defRPr>
                      </a:pPr>
                      <a:r>
                        <a:t>276</a:t>
                      </a:r>
                    </a:p>
                  </a:txBody>
                  <a:tcPr marL="91440" marT="82296">
                    <a:solidFill>
                      <a:srgbClr val="F3F0E8"/>
                    </a:solidFill>
                  </a:tcPr>
                </a:tc>
                <a:tc>
                  <a:txBody>
                    <a:bodyPr/>
                    <a:lstStyle/>
                    <a:p>
                      <a:pPr>
                        <a:defRPr sz="1300" b="0">
                          <a:solidFill>
                            <a:srgbClr val="1B1B1A"/>
                          </a:solidFill>
                          <a:latin typeface="Lato"/>
                        </a:defRPr>
                      </a:pPr>
                      <a:r>
                        <a:t>258</a:t>
                      </a:r>
                    </a:p>
                  </a:txBody>
                  <a:tcPr marL="91440" marT="82296">
                    <a:solidFill>
                      <a:srgbClr val="F3F0E8"/>
                    </a:solidFill>
                  </a:tcPr>
                </a:tc>
              </a:tr>
              <a:tr h="507492">
                <a:tc>
                  <a:txBody>
                    <a:bodyPr/>
                    <a:lstStyle/>
                    <a:p>
                      <a:pPr>
                        <a:defRPr sz="1300" b="0">
                          <a:solidFill>
                            <a:srgbClr val="1B1B1A"/>
                          </a:solidFill>
                          <a:latin typeface="Lato"/>
                        </a:defRPr>
                      </a:pPr>
                      <a:r>
                        <a:t>Sr (α)</a:t>
                      </a:r>
                    </a:p>
                  </a:txBody>
                  <a:tcPr marL="91440" marT="82296">
                    <a:solidFill>
                      <a:srgbClr val="F3F0E8"/>
                    </a:solidFill>
                  </a:tcPr>
                </a:tc>
                <a:tc>
                  <a:txBody>
                    <a:bodyPr/>
                    <a:lstStyle/>
                    <a:p>
                      <a:pPr>
                        <a:defRPr sz="1300" b="0">
                          <a:solidFill>
                            <a:srgbClr val="1B1B1A"/>
                          </a:solidFill>
                          <a:latin typeface="Lato"/>
                        </a:defRPr>
                      </a:pPr>
                      <a:r>
                        <a:t>30.420</a:t>
                      </a:r>
                    </a:p>
                  </a:txBody>
                  <a:tcPr marL="91440" marT="82296">
                    <a:solidFill>
                      <a:srgbClr val="F3F0E8"/>
                    </a:solidFill>
                  </a:tcPr>
                </a:tc>
                <a:tc>
                  <a:txBody>
                    <a:bodyPr/>
                    <a:lstStyle/>
                    <a:p>
                      <a:pPr>
                        <a:defRPr sz="1300" b="0">
                          <a:solidFill>
                            <a:srgbClr val="1B1B1A"/>
                          </a:solidFill>
                          <a:latin typeface="Lato"/>
                        </a:defRPr>
                      </a:pPr>
                      <a:r>
                        <a:t>30.423</a:t>
                      </a:r>
                    </a:p>
                  </a:txBody>
                  <a:tcPr marL="91440" marT="82296">
                    <a:solidFill>
                      <a:srgbClr val="F3F0E8"/>
                    </a:solidFill>
                  </a:tcPr>
                </a:tc>
                <a:tc>
                  <a:txBody>
                    <a:bodyPr/>
                    <a:lstStyle/>
                    <a:p>
                      <a:pPr>
                        <a:defRPr sz="1300" b="0">
                          <a:solidFill>
                            <a:srgbClr val="1B1B1A"/>
                          </a:solidFill>
                          <a:latin typeface="Lato"/>
                        </a:defRPr>
                      </a:pPr>
                      <a:r>
                        <a:t>0.41 ± 0.01</a:t>
                      </a:r>
                    </a:p>
                  </a:txBody>
                  <a:tcPr marL="91440" marT="82296">
                    <a:solidFill>
                      <a:srgbClr val="F3F0E8"/>
                    </a:solidFill>
                  </a:tcPr>
                </a:tc>
                <a:tc>
                  <a:txBody>
                    <a:bodyPr/>
                    <a:lstStyle/>
                    <a:p>
                      <a:pPr>
                        <a:defRPr sz="1300" b="0">
                          <a:solidFill>
                            <a:srgbClr val="1B1B1A"/>
                          </a:solidFill>
                          <a:latin typeface="Lato"/>
                        </a:defRPr>
                      </a:pPr>
                      <a:r>
                        <a:t>0.411</a:t>
                      </a:r>
                    </a:p>
                  </a:txBody>
                  <a:tcPr marL="91440" marT="82296">
                    <a:solidFill>
                      <a:srgbClr val="F3F0E8"/>
                    </a:solidFill>
                  </a:tcPr>
                </a:tc>
                <a:tc>
                  <a:txBody>
                    <a:bodyPr/>
                    <a:lstStyle/>
                    <a:p>
                      <a:pPr>
                        <a:defRPr sz="1300" b="0">
                          <a:solidFill>
                            <a:srgbClr val="1B1B1A"/>
                          </a:solidFill>
                          <a:latin typeface="Lato"/>
                        </a:defRPr>
                      </a:pPr>
                      <a:r>
                        <a:t>12.0</a:t>
                      </a:r>
                    </a:p>
                  </a:txBody>
                  <a:tcPr marL="91440" marT="82296">
                    <a:solidFill>
                      <a:srgbClr val="F3F0E8"/>
                    </a:solidFill>
                  </a:tcPr>
                </a:tc>
                <a:tc>
                  <a:txBody>
                    <a:bodyPr/>
                    <a:lstStyle/>
                    <a:p>
                      <a:pPr>
                        <a:defRPr sz="1300" b="0">
                          <a:solidFill>
                            <a:srgbClr val="1B1B1A"/>
                          </a:solidFill>
                          <a:latin typeface="Lato"/>
                        </a:defRPr>
                      </a:pPr>
                      <a:r>
                        <a:t>24</a:t>
                      </a:r>
                    </a:p>
                  </a:txBody>
                  <a:tcPr marL="91440" marT="82296">
                    <a:solidFill>
                      <a:srgbClr val="F3F0E8"/>
                    </a:solidFill>
                  </a:tcPr>
                </a:tc>
              </a:tr>
            </a:tbl>
          </a:graphicData>
        </a:graphic>
      </p:graphicFrame>
      <p:sp>
        <p:nvSpPr>
          <p:cNvPr id="11" name="TextBox 10"/>
          <p:cNvSpPr txBox="1"/>
          <p:nvPr/>
        </p:nvSpPr>
        <p:spPr>
          <a:xfrm>
            <a:off x="594360" y="4517136"/>
            <a:ext cx="4663440" cy="320040"/>
          </a:xfrm>
          <a:prstGeom prst="rect">
            <a:avLst/>
          </a:prstGeom>
          <a:noFill/>
        </p:spPr>
        <p:txBody>
          <a:bodyPr wrap="square" lIns="0" rIns="0" tIns="0" bIns="0">
            <a:spAutoFit/>
          </a:bodyPr>
          <a:lstStyle/>
          <a:p>
            <a:pPr>
              <a:spcAft>
                <a:spcPts val="500"/>
              </a:spcAft>
              <a:defRPr sz="2100" b="1">
                <a:solidFill>
                  <a:srgbClr val="166D66"/>
                </a:solidFill>
                <a:latin typeface="Lato"/>
              </a:defRPr>
            </a:pPr>
            <a:r>
              <a:t>Not fitted: bulk modulus K / GPa</a:t>
            </a:r>
          </a:p>
        </p:txBody>
      </p:sp>
      <p:graphicFrame>
        <p:nvGraphicFramePr>
          <p:cNvPr id="12" name="Chart 11"/>
          <p:cNvGraphicFramePr>
            <a:graphicFrameLocks noGrp="1"/>
          </p:cNvGraphicFramePr>
          <p:nvPr/>
        </p:nvGraphicFramePr>
        <p:xfrm>
          <a:off x="5486400" y="4489704"/>
          <a:ext cx="6035040" cy="1380744"/>
        </p:xfrm>
        <a:graphic>
          <a:graphicData uri="http://schemas.openxmlformats.org/drawingml/2006/chart">
            <c:chart xmlns:c="http://schemas.openxmlformats.org/drawingml/2006/chart" r:id="rId2"/>
          </a:graphicData>
        </a:graphic>
      </p:graphicFrame>
      <p:sp>
        <p:nvSpPr>
          <p:cNvPr id="13" name="TextBox 12"/>
          <p:cNvSpPr txBox="1"/>
          <p:nvPr/>
        </p:nvSpPr>
        <p:spPr>
          <a:xfrm>
            <a:off x="594360" y="4992624"/>
            <a:ext cx="4645152" cy="822960"/>
          </a:xfrm>
          <a:prstGeom prst="rect">
            <a:avLst/>
          </a:prstGeom>
          <a:noFill/>
        </p:spPr>
        <p:txBody>
          <a:bodyPr wrap="square" lIns="0" rIns="0" tIns="0" bIns="0">
            <a:spAutoFit/>
          </a:bodyPr>
          <a:lstStyle/>
          <a:p>
            <a:pPr>
              <a:spcAft>
                <a:spcPts val="500"/>
              </a:spcAft>
              <a:defRPr sz="1400" b="0">
                <a:solidFill>
                  <a:srgbClr val="5C5A55"/>
                </a:solidFill>
                <a:latin typeface="Lato"/>
              </a:defRPr>
            </a:pPr>
            <a:r>
              <a:t>K references are selected, not averaged.</a:t>
            </a:r>
          </a:p>
          <a:p>
            <a:pPr>
              <a:spcAft>
                <a:spcPts val="500"/>
              </a:spcAft>
              <a:defRPr sz="1400" b="0">
                <a:solidFill>
                  <a:srgbClr val="5C5A55"/>
                </a:solidFill>
                <a:latin typeface="Lato"/>
              </a:defRPr>
            </a:pPr>
            <a:r>
              <a:t>SI S7-S8: repeatability about ±3%.</a:t>
            </a:r>
          </a:p>
          <a:p>
            <a:pPr>
              <a:spcAft>
                <a:spcPts val="500"/>
              </a:spcAft>
              <a:defRPr sz="1400" b="0">
                <a:solidFill>
                  <a:srgbClr val="5C5A55"/>
                </a:solidFill>
                <a:latin typeface="Lato"/>
              </a:defRPr>
            </a:pPr>
            <a:r>
              <a:t>Protocol agreement is separate from accuracy.</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bg>
      <p:bgPr>
        <a:solidFill>
          <a:srgbClr val="FBFAF7"/>
        </a:solidFill>
        <a:effectLst/>
      </p:bgPr>
    </p:bg>
    <p:spTree>
      <p:nvGrpSpPr>
        <p:cNvPr id="1" name=""/>
        <p:cNvGrpSpPr/>
        <p:nvPr/>
      </p:nvGrpSpPr>
      <p:grpSpPr/>
      <p:sp>
        <p:nvSpPr>
          <p:cNvPr id="2" name="TextBox 1"/>
          <p:cNvSpPr txBox="1"/>
          <p:nvPr/>
        </p:nvSpPr>
        <p:spPr>
          <a:xfrm>
            <a:off x="594360" y="256032"/>
            <a:ext cx="4572000" cy="182880"/>
          </a:xfrm>
          <a:prstGeom prst="rect">
            <a:avLst/>
          </a:prstGeom>
          <a:noFill/>
        </p:spPr>
        <p:txBody>
          <a:bodyPr wrap="square" lIns="0" rIns="0" tIns="0" bIns="0">
            <a:spAutoFit/>
          </a:bodyPr>
          <a:lstStyle/>
          <a:p>
            <a:pPr>
              <a:spcAft>
                <a:spcPts val="500"/>
              </a:spcAft>
              <a:defRPr sz="1000" b="1">
                <a:solidFill>
                  <a:srgbClr val="5C5A55"/>
                </a:solidFill>
                <a:latin typeface="Lato"/>
              </a:defRPr>
            </a:pPr>
            <a:r>
              <a:t>INTERFACE FORCE FIELD</a:t>
            </a:r>
          </a:p>
        </p:txBody>
      </p:sp>
      <p:sp>
        <p:nvSpPr>
          <p:cNvPr id="3" name="TextBox 2"/>
          <p:cNvSpPr txBox="1"/>
          <p:nvPr/>
        </p:nvSpPr>
        <p:spPr>
          <a:xfrm>
            <a:off x="7315200" y="256032"/>
            <a:ext cx="4251960" cy="219456"/>
          </a:xfrm>
          <a:prstGeom prst="rect">
            <a:avLst/>
          </a:prstGeom>
          <a:noFill/>
        </p:spPr>
        <p:txBody>
          <a:bodyPr wrap="square" lIns="0" rIns="0" tIns="0" bIns="0">
            <a:spAutoFit/>
          </a:bodyPr>
          <a:lstStyle/>
          <a:p>
            <a:pPr algn="r">
              <a:spcAft>
                <a:spcPts val="500"/>
              </a:spcAft>
              <a:defRPr sz="1000" b="0">
                <a:solidFill>
                  <a:srgbClr val="166D66"/>
                </a:solidFill>
                <a:latin typeface="Lato"/>
              </a:defRPr>
            </a:pPr>
            <a:r>
              <a:t>APPENDIX</a:t>
            </a:r>
          </a:p>
        </p:txBody>
      </p:sp>
      <p:sp>
        <p:nvSpPr>
          <p:cNvPr id="4" name="TextBox 3"/>
          <p:cNvSpPr txBox="1"/>
          <p:nvPr/>
        </p:nvSpPr>
        <p:spPr>
          <a:xfrm>
            <a:off x="594360" y="749808"/>
            <a:ext cx="10972800" cy="685800"/>
          </a:xfrm>
          <a:prstGeom prst="rect">
            <a:avLst/>
          </a:prstGeom>
          <a:noFill/>
        </p:spPr>
        <p:txBody>
          <a:bodyPr wrap="square" lIns="0" rIns="0" tIns="0" bIns="0">
            <a:spAutoFit/>
          </a:bodyPr>
          <a:lstStyle/>
          <a:p>
            <a:pPr>
              <a:spcAft>
                <a:spcPts val="500"/>
              </a:spcAft>
              <a:defRPr sz="3200" b="1">
                <a:solidFill>
                  <a:srgbClr val="1B1B1A"/>
                </a:solidFill>
                <a:latin typeface="Lato"/>
              </a:defRPr>
            </a:pPr>
            <a:r>
              <a:t>Appendix · what uncertainty must include</a:t>
            </a:r>
          </a:p>
        </p:txBody>
      </p:sp>
      <p:sp>
        <p:nvSpPr>
          <p:cNvPr id="5" name="TextBox 4"/>
          <p:cNvSpPr txBox="1"/>
          <p:nvPr/>
        </p:nvSpPr>
        <p:spPr>
          <a:xfrm>
            <a:off x="594360" y="1463040"/>
            <a:ext cx="10972800" cy="557784"/>
          </a:xfrm>
          <a:prstGeom prst="rect">
            <a:avLst/>
          </a:prstGeom>
          <a:noFill/>
        </p:spPr>
        <p:txBody>
          <a:bodyPr wrap="square" lIns="0" rIns="0" tIns="0" bIns="0">
            <a:spAutoFit/>
          </a:bodyPr>
          <a:lstStyle/>
          <a:p>
            <a:pPr>
              <a:spcAft>
                <a:spcPts val="500"/>
              </a:spcAft>
              <a:defRPr sz="1900" b="0">
                <a:solidFill>
                  <a:srgbClr val="5C5A55"/>
                </a:solidFill>
                <a:latin typeface="Lato"/>
              </a:defRPr>
            </a:pPr>
            <a:r>
              <a:t>SI mechanical repeatability is approximately ±3%, separate from accuracy.</a:t>
            </a:r>
          </a:p>
        </p:txBody>
      </p:sp>
      <p:cxnSp>
        <p:nvCxnSpPr>
          <p:cNvPr id="6" name="Connector 5"/>
          <p:cNvCxnSpPr/>
          <p:nvPr/>
        </p:nvCxnSpPr>
        <p:spPr>
          <a:xfrm>
            <a:off x="594360" y="6336792"/>
            <a:ext cx="11000232" cy="0"/>
          </a:xfrm>
          <a:prstGeom prst="line">
            <a:avLst/>
          </a:prstGeom>
          <a:ln w="8890">
            <a:solidFill>
              <a:srgbClr val="B9B3A5"/>
            </a:solidFill>
          </a:ln>
        </p:spPr>
        <p:style>
          <a:lnRef idx="2">
            <a:schemeClr val="accent1"/>
          </a:lnRef>
          <a:fillRef idx="0">
            <a:schemeClr val="accent1"/>
          </a:fillRef>
          <a:effectRef idx="1">
            <a:schemeClr val="accent1"/>
          </a:effectRef>
          <a:fontRef idx="minor">
            <a:schemeClr val="tx1"/>
          </a:fontRef>
        </p:style>
      </p:cxnSp>
      <p:sp>
        <p:nvSpPr>
          <p:cNvPr id="7" name="Rectangle 6"/>
          <p:cNvSpPr/>
          <p:nvPr/>
        </p:nvSpPr>
        <p:spPr>
          <a:xfrm>
            <a:off x="594360" y="6336792"/>
            <a:ext cx="10371647" cy="22860"/>
          </a:xfrm>
          <a:prstGeom prst="rect">
            <a:avLst/>
          </a:prstGeom>
          <a:solidFill>
            <a:srgbClr val="166D6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94360" y="6446520"/>
            <a:ext cx="9144000" cy="182880"/>
          </a:xfrm>
          <a:prstGeom prst="rect">
            <a:avLst/>
          </a:prstGeom>
          <a:noFill/>
        </p:spPr>
        <p:txBody>
          <a:bodyPr wrap="square" lIns="0" rIns="0" tIns="0" bIns="0">
            <a:spAutoFit/>
          </a:bodyPr>
          <a:lstStyle/>
          <a:p>
            <a:pPr>
              <a:spcAft>
                <a:spcPts val="500"/>
              </a:spcAft>
              <a:defRPr sz="1000" b="0">
                <a:solidFill>
                  <a:srgbClr val="5C5A55"/>
                </a:solidFill>
                <a:latin typeface="Lato"/>
              </a:defRPr>
            </a:pPr>
            <a:r>
              <a:t>K21 · AGENT</a:t>
            </a:r>
          </a:p>
        </p:txBody>
      </p:sp>
      <p:sp>
        <p:nvSpPr>
          <p:cNvPr id="9" name="TextBox 8"/>
          <p:cNvSpPr txBox="1"/>
          <p:nvPr/>
        </p:nvSpPr>
        <p:spPr>
          <a:xfrm>
            <a:off x="10607040" y="6419088"/>
            <a:ext cx="960120" cy="274320"/>
          </a:xfrm>
          <a:prstGeom prst="rect">
            <a:avLst/>
          </a:prstGeom>
          <a:noFill/>
        </p:spPr>
        <p:txBody>
          <a:bodyPr wrap="square" lIns="0" rIns="0" tIns="0" bIns="0">
            <a:spAutoFit/>
          </a:bodyPr>
          <a:lstStyle/>
          <a:p>
            <a:pPr algn="r">
              <a:spcAft>
                <a:spcPts val="500"/>
              </a:spcAft>
              <a:defRPr sz="1100" b="0">
                <a:solidFill>
                  <a:srgbClr val="5C5A55"/>
                </a:solidFill>
                <a:latin typeface="Lato"/>
              </a:defRPr>
            </a:pPr>
            <a:r>
              <a:t>33 / 35</a:t>
            </a:r>
          </a:p>
        </p:txBody>
      </p:sp>
      <p:sp>
        <p:nvSpPr>
          <p:cNvPr id="10" name="Rounded Rectangle 9"/>
          <p:cNvSpPr/>
          <p:nvPr/>
        </p:nvSpPr>
        <p:spPr>
          <a:xfrm>
            <a:off x="594360" y="2176272"/>
            <a:ext cx="5394960" cy="1499616"/>
          </a:xfrm>
          <a:prstGeom prst="roundRect">
            <a:avLst>
              <a:gd name="adj" fmla="val 8000"/>
            </a:avLst>
          </a:prstGeom>
          <a:solidFill>
            <a:srgbClr val="F3F0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04672" y="2377440"/>
            <a:ext cx="4974336" cy="438912"/>
          </a:xfrm>
          <a:prstGeom prst="rect">
            <a:avLst/>
          </a:prstGeom>
          <a:noFill/>
        </p:spPr>
        <p:txBody>
          <a:bodyPr wrap="square" lIns="0" rIns="0" tIns="0" bIns="0">
            <a:spAutoFit/>
          </a:bodyPr>
          <a:lstStyle/>
          <a:p>
            <a:pPr>
              <a:spcAft>
                <a:spcPts val="500"/>
              </a:spcAft>
              <a:defRPr sz="2400" b="1">
                <a:solidFill>
                  <a:srgbClr val="166D66"/>
                </a:solidFill>
                <a:latin typeface="Lato"/>
              </a:defRPr>
            </a:pPr>
            <a:r>
              <a:t>Sampling</a:t>
            </a:r>
          </a:p>
        </p:txBody>
      </p:sp>
      <p:sp>
        <p:nvSpPr>
          <p:cNvPr id="12" name="TextBox 11"/>
          <p:cNvSpPr txBox="1"/>
          <p:nvPr/>
        </p:nvSpPr>
        <p:spPr>
          <a:xfrm>
            <a:off x="804672" y="2935224"/>
            <a:ext cx="4974336" cy="548640"/>
          </a:xfrm>
          <a:prstGeom prst="rect">
            <a:avLst/>
          </a:prstGeom>
          <a:noFill/>
        </p:spPr>
        <p:txBody>
          <a:bodyPr wrap="square" lIns="0" rIns="0" tIns="0" bIns="0">
            <a:spAutoFit/>
          </a:bodyPr>
          <a:lstStyle/>
          <a:p>
            <a:pPr>
              <a:spcAft>
                <a:spcPts val="500"/>
              </a:spcAft>
              <a:defRPr sz="2000" b="0">
                <a:solidFill>
                  <a:srgbClr val="1B1B1A"/>
                </a:solidFill>
                <a:latin typeface="Lato"/>
              </a:defRPr>
            </a:pPr>
            <a:r>
              <a:t>autocorrelation · independent blocks · equilibration</a:t>
            </a:r>
          </a:p>
        </p:txBody>
      </p:sp>
      <p:sp>
        <p:nvSpPr>
          <p:cNvPr id="13" name="Rounded Rectangle 12"/>
          <p:cNvSpPr/>
          <p:nvPr/>
        </p:nvSpPr>
        <p:spPr>
          <a:xfrm>
            <a:off x="6199632" y="2176272"/>
            <a:ext cx="5394960" cy="1499616"/>
          </a:xfrm>
          <a:prstGeom prst="roundRect">
            <a:avLst>
              <a:gd name="adj" fmla="val 8000"/>
            </a:avLst>
          </a:prstGeom>
          <a:solidFill>
            <a:srgbClr val="F3F0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6409944" y="2377440"/>
            <a:ext cx="4974336" cy="438912"/>
          </a:xfrm>
          <a:prstGeom prst="rect">
            <a:avLst/>
          </a:prstGeom>
          <a:noFill/>
        </p:spPr>
        <p:txBody>
          <a:bodyPr wrap="square" lIns="0" rIns="0" tIns="0" bIns="0">
            <a:spAutoFit/>
          </a:bodyPr>
          <a:lstStyle/>
          <a:p>
            <a:pPr>
              <a:spcAft>
                <a:spcPts val="500"/>
              </a:spcAft>
              <a:defRPr sz="2400" b="1">
                <a:solidFill>
                  <a:srgbClr val="315FA2"/>
                </a:solidFill>
                <a:latin typeface="Lato"/>
              </a:defRPr>
            </a:pPr>
            <a:r>
              <a:t>Numerical</a:t>
            </a:r>
          </a:p>
        </p:txBody>
      </p:sp>
      <p:sp>
        <p:nvSpPr>
          <p:cNvPr id="15" name="TextBox 14"/>
          <p:cNvSpPr txBox="1"/>
          <p:nvPr/>
        </p:nvSpPr>
        <p:spPr>
          <a:xfrm>
            <a:off x="6409944" y="2935224"/>
            <a:ext cx="4974336" cy="548640"/>
          </a:xfrm>
          <a:prstGeom prst="rect">
            <a:avLst/>
          </a:prstGeom>
          <a:noFill/>
        </p:spPr>
        <p:txBody>
          <a:bodyPr wrap="square" lIns="0" rIns="0" tIns="0" bIns="0">
            <a:spAutoFit/>
          </a:bodyPr>
          <a:lstStyle/>
          <a:p>
            <a:pPr>
              <a:spcAft>
                <a:spcPts val="500"/>
              </a:spcAft>
              <a:defRPr sz="2000" b="0">
                <a:solidFill>
                  <a:srgbClr val="1B1B1A"/>
                </a:solidFill>
                <a:latin typeface="Lato"/>
              </a:defRPr>
            </a:pPr>
            <a:r>
              <a:t>step / cutoff / size / slab / solver convergence</a:t>
            </a:r>
          </a:p>
        </p:txBody>
      </p:sp>
      <p:sp>
        <p:nvSpPr>
          <p:cNvPr id="16" name="Rounded Rectangle 15"/>
          <p:cNvSpPr/>
          <p:nvPr/>
        </p:nvSpPr>
        <p:spPr>
          <a:xfrm>
            <a:off x="594360" y="3840480"/>
            <a:ext cx="5394960" cy="1499616"/>
          </a:xfrm>
          <a:prstGeom prst="roundRect">
            <a:avLst>
              <a:gd name="adj" fmla="val 8000"/>
            </a:avLst>
          </a:prstGeom>
          <a:solidFill>
            <a:srgbClr val="F3F0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804672" y="4041648"/>
            <a:ext cx="4974336" cy="438912"/>
          </a:xfrm>
          <a:prstGeom prst="rect">
            <a:avLst/>
          </a:prstGeom>
          <a:noFill/>
        </p:spPr>
        <p:txBody>
          <a:bodyPr wrap="square" lIns="0" rIns="0" tIns="0" bIns="0">
            <a:spAutoFit/>
          </a:bodyPr>
          <a:lstStyle/>
          <a:p>
            <a:pPr>
              <a:spcAft>
                <a:spcPts val="500"/>
              </a:spcAft>
              <a:defRPr sz="2400" b="1">
                <a:solidFill>
                  <a:srgbClr val="80530C"/>
                </a:solidFill>
                <a:latin typeface="Lato"/>
              </a:defRPr>
            </a:pPr>
            <a:r>
              <a:t>Experimental</a:t>
            </a:r>
          </a:p>
        </p:txBody>
      </p:sp>
      <p:sp>
        <p:nvSpPr>
          <p:cNvPr id="18" name="TextBox 17"/>
          <p:cNvSpPr txBox="1"/>
          <p:nvPr/>
        </p:nvSpPr>
        <p:spPr>
          <a:xfrm>
            <a:off x="804672" y="4599432"/>
            <a:ext cx="4974336" cy="548640"/>
          </a:xfrm>
          <a:prstGeom prst="rect">
            <a:avLst/>
          </a:prstGeom>
          <a:noFill/>
        </p:spPr>
        <p:txBody>
          <a:bodyPr wrap="square" lIns="0" rIns="0" tIns="0" bIns="0">
            <a:spAutoFit/>
          </a:bodyPr>
          <a:lstStyle/>
          <a:p>
            <a:pPr>
              <a:spcAft>
                <a:spcPts val="500"/>
              </a:spcAft>
              <a:defRPr sz="2000" b="0">
                <a:solidFill>
                  <a:srgbClr val="1B1B1A"/>
                </a:solidFill>
                <a:latin typeface="Lato"/>
              </a:defRPr>
            </a:pPr>
            <a:r>
              <a:t>state · protocol · specimen · measurement error</a:t>
            </a:r>
          </a:p>
        </p:txBody>
      </p:sp>
      <p:sp>
        <p:nvSpPr>
          <p:cNvPr id="19" name="Rounded Rectangle 18"/>
          <p:cNvSpPr/>
          <p:nvPr/>
        </p:nvSpPr>
        <p:spPr>
          <a:xfrm>
            <a:off x="6199632" y="3840480"/>
            <a:ext cx="5394960" cy="1499616"/>
          </a:xfrm>
          <a:prstGeom prst="roundRect">
            <a:avLst>
              <a:gd name="adj" fmla="val 8000"/>
            </a:avLst>
          </a:prstGeom>
          <a:solidFill>
            <a:srgbClr val="F3F0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6409944" y="4041648"/>
            <a:ext cx="4974336" cy="438912"/>
          </a:xfrm>
          <a:prstGeom prst="rect">
            <a:avLst/>
          </a:prstGeom>
          <a:noFill/>
        </p:spPr>
        <p:txBody>
          <a:bodyPr wrap="square" lIns="0" rIns="0" tIns="0" bIns="0">
            <a:spAutoFit/>
          </a:bodyPr>
          <a:lstStyle/>
          <a:p>
            <a:pPr>
              <a:spcAft>
                <a:spcPts val="500"/>
              </a:spcAft>
              <a:defRPr sz="2400" b="1">
                <a:solidFill>
                  <a:srgbClr val="1B1B1A"/>
                </a:solidFill>
                <a:latin typeface="Lato"/>
              </a:defRPr>
            </a:pPr>
            <a:r>
              <a:t>Model</a:t>
            </a:r>
          </a:p>
        </p:txBody>
      </p:sp>
      <p:sp>
        <p:nvSpPr>
          <p:cNvPr id="21" name="TextBox 20"/>
          <p:cNvSpPr txBox="1"/>
          <p:nvPr/>
        </p:nvSpPr>
        <p:spPr>
          <a:xfrm>
            <a:off x="6409944" y="4599432"/>
            <a:ext cx="4974336" cy="548640"/>
          </a:xfrm>
          <a:prstGeom prst="rect">
            <a:avLst/>
          </a:prstGeom>
          <a:noFill/>
        </p:spPr>
        <p:txBody>
          <a:bodyPr wrap="square" lIns="0" rIns="0" tIns="0" bIns="0">
            <a:spAutoFit/>
          </a:bodyPr>
          <a:lstStyle/>
          <a:p>
            <a:pPr>
              <a:spcAft>
                <a:spcPts val="500"/>
              </a:spcAft>
              <a:defRPr sz="2000" b="0">
                <a:solidFill>
                  <a:srgbClr val="1B1B1A"/>
                </a:solidFill>
                <a:latin typeface="Lato"/>
              </a:defRPr>
            </a:pPr>
            <a:r>
              <a:t>chemical scope · missing physics · extrapolation</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bg>
      <p:bgPr>
        <a:solidFill>
          <a:srgbClr val="FBFAF7"/>
        </a:solidFill>
        <a:effectLst/>
      </p:bgPr>
    </p:bg>
    <p:spTree>
      <p:nvGrpSpPr>
        <p:cNvPr id="1" name=""/>
        <p:cNvGrpSpPr/>
        <p:nvPr/>
      </p:nvGrpSpPr>
      <p:grpSpPr/>
      <p:sp>
        <p:nvSpPr>
          <p:cNvPr id="2" name="TextBox 1"/>
          <p:cNvSpPr txBox="1"/>
          <p:nvPr/>
        </p:nvSpPr>
        <p:spPr>
          <a:xfrm>
            <a:off x="594360" y="256032"/>
            <a:ext cx="4572000" cy="182880"/>
          </a:xfrm>
          <a:prstGeom prst="rect">
            <a:avLst/>
          </a:prstGeom>
          <a:noFill/>
        </p:spPr>
        <p:txBody>
          <a:bodyPr wrap="square" lIns="0" rIns="0" tIns="0" bIns="0">
            <a:spAutoFit/>
          </a:bodyPr>
          <a:lstStyle/>
          <a:p>
            <a:pPr>
              <a:spcAft>
                <a:spcPts val="500"/>
              </a:spcAft>
              <a:defRPr sz="1000" b="1">
                <a:solidFill>
                  <a:srgbClr val="5C5A55"/>
                </a:solidFill>
                <a:latin typeface="Lato"/>
              </a:defRPr>
            </a:pPr>
            <a:r>
              <a:t>INTERFACE FORCE FIELD</a:t>
            </a:r>
          </a:p>
        </p:txBody>
      </p:sp>
      <p:sp>
        <p:nvSpPr>
          <p:cNvPr id="3" name="TextBox 2"/>
          <p:cNvSpPr txBox="1"/>
          <p:nvPr/>
        </p:nvSpPr>
        <p:spPr>
          <a:xfrm>
            <a:off x="7315200" y="256032"/>
            <a:ext cx="4251960" cy="219456"/>
          </a:xfrm>
          <a:prstGeom prst="rect">
            <a:avLst/>
          </a:prstGeom>
          <a:noFill/>
        </p:spPr>
        <p:txBody>
          <a:bodyPr wrap="square" lIns="0" rIns="0" tIns="0" bIns="0">
            <a:spAutoFit/>
          </a:bodyPr>
          <a:lstStyle/>
          <a:p>
            <a:pPr algn="r">
              <a:spcAft>
                <a:spcPts val="500"/>
              </a:spcAft>
              <a:defRPr sz="1000" b="0">
                <a:solidFill>
                  <a:srgbClr val="166D66"/>
                </a:solidFill>
                <a:latin typeface="Lato"/>
              </a:defRPr>
            </a:pPr>
            <a:r>
              <a:t>APPENDIX</a:t>
            </a:r>
          </a:p>
        </p:txBody>
      </p:sp>
      <p:sp>
        <p:nvSpPr>
          <p:cNvPr id="4" name="TextBox 3"/>
          <p:cNvSpPr txBox="1"/>
          <p:nvPr/>
        </p:nvSpPr>
        <p:spPr>
          <a:xfrm>
            <a:off x="594360" y="749808"/>
            <a:ext cx="10972800" cy="685800"/>
          </a:xfrm>
          <a:prstGeom prst="rect">
            <a:avLst/>
          </a:prstGeom>
          <a:noFill/>
        </p:spPr>
        <p:txBody>
          <a:bodyPr wrap="square" lIns="0" rIns="0" tIns="0" bIns="0">
            <a:spAutoFit/>
          </a:bodyPr>
          <a:lstStyle/>
          <a:p>
            <a:pPr>
              <a:spcAft>
                <a:spcPts val="500"/>
              </a:spcAft>
              <a:defRPr sz="3200" b="1">
                <a:solidFill>
                  <a:srgbClr val="1B1B1A"/>
                </a:solidFill>
                <a:latin typeface="Lato"/>
              </a:defRPr>
            </a:pPr>
            <a:r>
              <a:t>Appendix · primary references</a:t>
            </a:r>
          </a:p>
        </p:txBody>
      </p:sp>
      <p:sp>
        <p:nvSpPr>
          <p:cNvPr id="5" name="TextBox 4"/>
          <p:cNvSpPr txBox="1"/>
          <p:nvPr/>
        </p:nvSpPr>
        <p:spPr>
          <a:xfrm>
            <a:off x="594360" y="1463040"/>
            <a:ext cx="10972800" cy="557784"/>
          </a:xfrm>
          <a:prstGeom prst="rect">
            <a:avLst/>
          </a:prstGeom>
          <a:noFill/>
        </p:spPr>
        <p:txBody>
          <a:bodyPr wrap="square" lIns="0" rIns="0" tIns="0" bIns="0">
            <a:spAutoFit/>
          </a:bodyPr>
          <a:lstStyle/>
          <a:p>
            <a:pPr>
              <a:spcAft>
                <a:spcPts val="500"/>
              </a:spcAft>
              <a:defRPr sz="1900" b="0">
                <a:solidFill>
                  <a:srgbClr val="5C5A55"/>
                </a:solidFill>
                <a:latin typeface="Lato"/>
              </a:defRPr>
            </a:pPr>
            <a:r>
              <a:t>Source details and changes are retained in the companion manifest.</a:t>
            </a:r>
          </a:p>
        </p:txBody>
      </p:sp>
      <p:cxnSp>
        <p:nvCxnSpPr>
          <p:cNvPr id="6" name="Connector 5"/>
          <p:cNvCxnSpPr/>
          <p:nvPr/>
        </p:nvCxnSpPr>
        <p:spPr>
          <a:xfrm>
            <a:off x="594360" y="6336792"/>
            <a:ext cx="11000232" cy="0"/>
          </a:xfrm>
          <a:prstGeom prst="line">
            <a:avLst/>
          </a:prstGeom>
          <a:ln w="8890">
            <a:solidFill>
              <a:srgbClr val="B9B3A5"/>
            </a:solidFill>
          </a:ln>
        </p:spPr>
        <p:style>
          <a:lnRef idx="2">
            <a:schemeClr val="accent1"/>
          </a:lnRef>
          <a:fillRef idx="0">
            <a:schemeClr val="accent1"/>
          </a:fillRef>
          <a:effectRef idx="1">
            <a:schemeClr val="accent1"/>
          </a:effectRef>
          <a:fontRef idx="minor">
            <a:schemeClr val="tx1"/>
          </a:fontRef>
        </p:style>
      </p:cxnSp>
      <p:sp>
        <p:nvSpPr>
          <p:cNvPr id="7" name="Rectangle 6"/>
          <p:cNvSpPr/>
          <p:nvPr/>
        </p:nvSpPr>
        <p:spPr>
          <a:xfrm>
            <a:off x="594360" y="6336792"/>
            <a:ext cx="10685939" cy="22860"/>
          </a:xfrm>
          <a:prstGeom prst="rect">
            <a:avLst/>
          </a:prstGeom>
          <a:solidFill>
            <a:srgbClr val="166D6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94360" y="6446520"/>
            <a:ext cx="9144000" cy="182880"/>
          </a:xfrm>
          <a:prstGeom prst="rect">
            <a:avLst/>
          </a:prstGeom>
          <a:noFill/>
        </p:spPr>
        <p:txBody>
          <a:bodyPr wrap="square" lIns="0" rIns="0" tIns="0" bIns="0">
            <a:spAutoFit/>
          </a:bodyPr>
          <a:lstStyle/>
          <a:p>
            <a:pPr>
              <a:spcAft>
                <a:spcPts val="500"/>
              </a:spcAft>
              <a:defRPr sz="1000" b="0">
                <a:solidFill>
                  <a:srgbClr val="5C5A55"/>
                </a:solidFill>
                <a:latin typeface="Lato"/>
              </a:defRPr>
            </a:pPr>
            <a:r>
              <a:t>K21 · K21C · L18 · L18SI · LJ · MD · MACE · AGENT</a:t>
            </a:r>
          </a:p>
        </p:txBody>
      </p:sp>
      <p:sp>
        <p:nvSpPr>
          <p:cNvPr id="9" name="TextBox 8"/>
          <p:cNvSpPr txBox="1"/>
          <p:nvPr/>
        </p:nvSpPr>
        <p:spPr>
          <a:xfrm>
            <a:off x="10607040" y="6419088"/>
            <a:ext cx="960120" cy="274320"/>
          </a:xfrm>
          <a:prstGeom prst="rect">
            <a:avLst/>
          </a:prstGeom>
          <a:noFill/>
        </p:spPr>
        <p:txBody>
          <a:bodyPr wrap="square" lIns="0" rIns="0" tIns="0" bIns="0">
            <a:spAutoFit/>
          </a:bodyPr>
          <a:lstStyle/>
          <a:p>
            <a:pPr algn="r">
              <a:spcAft>
                <a:spcPts val="500"/>
              </a:spcAft>
              <a:defRPr sz="1100" b="0">
                <a:solidFill>
                  <a:srgbClr val="5C5A55"/>
                </a:solidFill>
                <a:latin typeface="Lato"/>
              </a:defRPr>
            </a:pPr>
            <a:r>
              <a:t>34 / 35</a:t>
            </a:r>
          </a:p>
        </p:txBody>
      </p:sp>
      <p:sp>
        <p:nvSpPr>
          <p:cNvPr id="10" name="TextBox 9">
            <a:hlinkClick r:id="rId2"/>
          </p:cNvPr>
          <p:cNvSpPr txBox="1"/>
          <p:nvPr/>
        </p:nvSpPr>
        <p:spPr>
          <a:xfrm>
            <a:off x="640080" y="2121408"/>
            <a:ext cx="10917936" cy="365760"/>
          </a:xfrm>
          <a:prstGeom prst="rect">
            <a:avLst/>
          </a:prstGeom>
          <a:noFill/>
        </p:spPr>
        <p:txBody>
          <a:bodyPr wrap="square" lIns="0" rIns="0" tIns="0" bIns="0">
            <a:spAutoFit/>
          </a:bodyPr>
          <a:lstStyle/>
          <a:p>
            <a:pPr>
              <a:spcAft>
                <a:spcPts val="500"/>
              </a:spcAft>
              <a:defRPr sz="1700" b="0">
                <a:solidFill>
                  <a:srgbClr val="166D66"/>
                </a:solidFill>
                <a:latin typeface="Lato"/>
              </a:defRPr>
            </a:pPr>
            <a:r>
              <a:t>Kanhaiya et al. (2021) · FCC-metal parameters, methods and results</a:t>
            </a:r>
          </a:p>
        </p:txBody>
      </p:sp>
      <p:sp>
        <p:nvSpPr>
          <p:cNvPr id="11" name="TextBox 10">
            <a:hlinkClick r:id="rId3"/>
          </p:cNvPr>
          <p:cNvSpPr txBox="1"/>
          <p:nvPr/>
        </p:nvSpPr>
        <p:spPr>
          <a:xfrm>
            <a:off x="640080" y="2551176"/>
            <a:ext cx="10917936" cy="365760"/>
          </a:xfrm>
          <a:prstGeom prst="rect">
            <a:avLst/>
          </a:prstGeom>
          <a:noFill/>
        </p:spPr>
        <p:txBody>
          <a:bodyPr wrap="square" lIns="0" rIns="0" tIns="0" bIns="0">
            <a:spAutoFit/>
          </a:bodyPr>
          <a:lstStyle/>
          <a:p>
            <a:pPr>
              <a:spcAft>
                <a:spcPts val="500"/>
              </a:spcAft>
              <a:defRPr sz="1700" b="0">
                <a:solidFill>
                  <a:srgbClr val="166D66"/>
                </a:solidFill>
                <a:latin typeface="Lato"/>
              </a:defRPr>
            </a:pPr>
            <a:r>
              <a:t>Author Correction (2021) · restored structure and script data</a:t>
            </a:r>
          </a:p>
        </p:txBody>
      </p:sp>
      <p:sp>
        <p:nvSpPr>
          <p:cNvPr id="12" name="TextBox 11">
            <a:hlinkClick r:id="rId4"/>
          </p:cNvPr>
          <p:cNvSpPr txBox="1"/>
          <p:nvPr/>
        </p:nvSpPr>
        <p:spPr>
          <a:xfrm>
            <a:off x="640080" y="2980944"/>
            <a:ext cx="10917936" cy="365760"/>
          </a:xfrm>
          <a:prstGeom prst="rect">
            <a:avLst/>
          </a:prstGeom>
          <a:noFill/>
        </p:spPr>
        <p:txBody>
          <a:bodyPr wrap="square" lIns="0" rIns="0" tIns="0" bIns="0">
            <a:spAutoFit/>
          </a:bodyPr>
          <a:lstStyle/>
          <a:p>
            <a:pPr>
              <a:spcAft>
                <a:spcPts val="500"/>
              </a:spcAft>
              <a:defRPr sz="1700" b="0">
                <a:solidFill>
                  <a:srgbClr val="166D66"/>
                </a:solidFill>
                <a:latin typeface="Lato"/>
              </a:defRPr>
            </a:pPr>
            <a:r>
              <a:t>Liu et al. (2018) · alloy bonding (primary paper citation)</a:t>
            </a:r>
          </a:p>
        </p:txBody>
      </p:sp>
      <p:sp>
        <p:nvSpPr>
          <p:cNvPr id="13" name="TextBox 12">
            <a:hlinkClick r:id="rId5"/>
          </p:cNvPr>
          <p:cNvSpPr txBox="1"/>
          <p:nvPr/>
        </p:nvSpPr>
        <p:spPr>
          <a:xfrm>
            <a:off x="640080" y="3410711"/>
            <a:ext cx="10917936" cy="365760"/>
          </a:xfrm>
          <a:prstGeom prst="rect">
            <a:avLst/>
          </a:prstGeom>
          <a:noFill/>
        </p:spPr>
        <p:txBody>
          <a:bodyPr wrap="square" lIns="0" rIns="0" tIns="0" bIns="0">
            <a:spAutoFit/>
          </a:bodyPr>
          <a:lstStyle/>
          <a:p>
            <a:pPr>
              <a:spcAft>
                <a:spcPts val="500"/>
              </a:spcAft>
              <a:defRPr sz="1700" b="0">
                <a:solidFill>
                  <a:srgbClr val="166D66"/>
                </a:solidFill>
                <a:latin typeface="Lato"/>
              </a:defRPr>
            </a:pPr>
            <a:r>
              <a:t>Liu Supporting Information · S15–S19, Tables S1–S2</a:t>
            </a:r>
          </a:p>
        </p:txBody>
      </p:sp>
      <p:sp>
        <p:nvSpPr>
          <p:cNvPr id="14" name="TextBox 13">
            <a:hlinkClick r:id="rId6"/>
          </p:cNvPr>
          <p:cNvSpPr txBox="1"/>
          <p:nvPr/>
        </p:nvSpPr>
        <p:spPr>
          <a:xfrm>
            <a:off x="640080" y="3840479"/>
            <a:ext cx="10917936" cy="365760"/>
          </a:xfrm>
          <a:prstGeom prst="rect">
            <a:avLst/>
          </a:prstGeom>
          <a:noFill/>
        </p:spPr>
        <p:txBody>
          <a:bodyPr wrap="square" lIns="0" rIns="0" tIns="0" bIns="0">
            <a:spAutoFit/>
          </a:bodyPr>
          <a:lstStyle/>
          <a:p>
            <a:pPr>
              <a:spcAft>
                <a:spcPts val="500"/>
              </a:spcAft>
              <a:defRPr sz="1700" b="0">
                <a:solidFill>
                  <a:srgbClr val="166D66"/>
                </a:solidFill>
                <a:latin typeface="Lato"/>
              </a:defRPr>
            </a:pPr>
            <a:r>
              <a:t>LAMMPS · lj/cut parameter convention</a:t>
            </a:r>
          </a:p>
        </p:txBody>
      </p:sp>
      <p:sp>
        <p:nvSpPr>
          <p:cNvPr id="15" name="TextBox 14">
            <a:hlinkClick r:id="rId7"/>
          </p:cNvPr>
          <p:cNvSpPr txBox="1"/>
          <p:nvPr/>
        </p:nvSpPr>
        <p:spPr>
          <a:xfrm>
            <a:off x="640080" y="4270248"/>
            <a:ext cx="10917936" cy="365760"/>
          </a:xfrm>
          <a:prstGeom prst="rect">
            <a:avLst/>
          </a:prstGeom>
          <a:noFill/>
        </p:spPr>
        <p:txBody>
          <a:bodyPr wrap="square" lIns="0" rIns="0" tIns="0" bIns="0">
            <a:spAutoFit/>
          </a:bodyPr>
          <a:lstStyle/>
          <a:p>
            <a:pPr>
              <a:spcAft>
                <a:spcPts val="500"/>
              </a:spcAft>
              <a:defRPr sz="1700" b="0">
                <a:solidFill>
                  <a:srgbClr val="166D66"/>
                </a:solidFill>
                <a:latin typeface="Lato"/>
              </a:defRPr>
            </a:pPr>
            <a:r>
              <a:t>LAMMPS · velocity Verlet / minimization</a:t>
            </a:r>
          </a:p>
        </p:txBody>
      </p:sp>
      <p:sp>
        <p:nvSpPr>
          <p:cNvPr id="16" name="TextBox 15">
            <a:hlinkClick r:id="rId8"/>
          </p:cNvPr>
          <p:cNvSpPr txBox="1"/>
          <p:nvPr/>
        </p:nvSpPr>
        <p:spPr>
          <a:xfrm>
            <a:off x="640080" y="4700016"/>
            <a:ext cx="10917936" cy="365760"/>
          </a:xfrm>
          <a:prstGeom prst="rect">
            <a:avLst/>
          </a:prstGeom>
          <a:noFill/>
        </p:spPr>
        <p:txBody>
          <a:bodyPr wrap="square" lIns="0" rIns="0" tIns="0" bIns="0">
            <a:spAutoFit/>
          </a:bodyPr>
          <a:lstStyle/>
          <a:p>
            <a:pPr>
              <a:spcAft>
                <a:spcPts val="500"/>
              </a:spcAft>
              <a:defRPr sz="1700" b="0">
                <a:solidFill>
                  <a:srgbClr val="166D66"/>
                </a:solidFill>
                <a:latin typeface="Lato"/>
              </a:defRPr>
            </a:pPr>
            <a:r>
              <a:t>Batatia et al. (2022) · MACE (retrieved v2, 2023)</a:t>
            </a:r>
          </a:p>
        </p:txBody>
      </p:sp>
      <p:sp>
        <p:nvSpPr>
          <p:cNvPr id="17" name="TextBox 16"/>
          <p:cNvSpPr txBox="1"/>
          <p:nvPr/>
        </p:nvSpPr>
        <p:spPr>
          <a:xfrm>
            <a:off x="640080" y="5129783"/>
            <a:ext cx="10917936" cy="365760"/>
          </a:xfrm>
          <a:prstGeom prst="rect">
            <a:avLst/>
          </a:prstGeom>
          <a:noFill/>
        </p:spPr>
        <p:txBody>
          <a:bodyPr wrap="square" lIns="0" rIns="0" tIns="0" bIns="0">
            <a:spAutoFit/>
          </a:bodyPr>
          <a:lstStyle/>
          <a:p>
            <a:pPr>
              <a:spcAft>
                <a:spcPts val="500"/>
              </a:spcAft>
              <a:defRPr sz="1700" b="0">
                <a:solidFill>
                  <a:srgbClr val="1B1B1A"/>
                </a:solidFill>
                <a:latin typeface="Lato"/>
              </a:defRPr>
            </a:pPr>
            <a:r>
              <a:t>IFF Agent workflow documentation (2026)</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bg>
      <p:bgPr>
        <a:solidFill>
          <a:srgbClr val="FBFAF7"/>
        </a:solidFill>
        <a:effectLst/>
      </p:bgPr>
    </p:bg>
    <p:spTree>
      <p:nvGrpSpPr>
        <p:cNvPr id="1" name=""/>
        <p:cNvGrpSpPr/>
        <p:nvPr/>
      </p:nvGrpSpPr>
      <p:grpSpPr/>
      <p:sp>
        <p:nvSpPr>
          <p:cNvPr id="2" name="TextBox 1"/>
          <p:cNvSpPr txBox="1"/>
          <p:nvPr/>
        </p:nvSpPr>
        <p:spPr>
          <a:xfrm>
            <a:off x="594360" y="256032"/>
            <a:ext cx="4572000" cy="182880"/>
          </a:xfrm>
          <a:prstGeom prst="rect">
            <a:avLst/>
          </a:prstGeom>
          <a:noFill/>
        </p:spPr>
        <p:txBody>
          <a:bodyPr wrap="square" lIns="0" rIns="0" tIns="0" bIns="0">
            <a:spAutoFit/>
          </a:bodyPr>
          <a:lstStyle/>
          <a:p>
            <a:pPr>
              <a:spcAft>
                <a:spcPts val="500"/>
              </a:spcAft>
              <a:defRPr sz="1000" b="1">
                <a:solidFill>
                  <a:srgbClr val="5C5A55"/>
                </a:solidFill>
                <a:latin typeface="Lato"/>
              </a:defRPr>
            </a:pPr>
            <a:r>
              <a:t>INTERFACE FORCE FIELD</a:t>
            </a:r>
          </a:p>
        </p:txBody>
      </p:sp>
      <p:sp>
        <p:nvSpPr>
          <p:cNvPr id="3" name="TextBox 2"/>
          <p:cNvSpPr txBox="1"/>
          <p:nvPr/>
        </p:nvSpPr>
        <p:spPr>
          <a:xfrm>
            <a:off x="7315200" y="256032"/>
            <a:ext cx="4251960" cy="219456"/>
          </a:xfrm>
          <a:prstGeom prst="rect">
            <a:avLst/>
          </a:prstGeom>
          <a:noFill/>
        </p:spPr>
        <p:txBody>
          <a:bodyPr wrap="square" lIns="0" rIns="0" tIns="0" bIns="0">
            <a:spAutoFit/>
          </a:bodyPr>
          <a:lstStyle/>
          <a:p>
            <a:pPr algn="r">
              <a:spcAft>
                <a:spcPts val="500"/>
              </a:spcAft>
              <a:defRPr sz="1000" b="0">
                <a:solidFill>
                  <a:srgbClr val="166D66"/>
                </a:solidFill>
                <a:latin typeface="Lato"/>
              </a:defRPr>
            </a:pPr>
            <a:r>
              <a:t>APPENDIX</a:t>
            </a:r>
          </a:p>
        </p:txBody>
      </p:sp>
      <p:sp>
        <p:nvSpPr>
          <p:cNvPr id="4" name="TextBox 3"/>
          <p:cNvSpPr txBox="1"/>
          <p:nvPr/>
        </p:nvSpPr>
        <p:spPr>
          <a:xfrm>
            <a:off x="594360" y="749808"/>
            <a:ext cx="10972800" cy="685800"/>
          </a:xfrm>
          <a:prstGeom prst="rect">
            <a:avLst/>
          </a:prstGeom>
          <a:noFill/>
        </p:spPr>
        <p:txBody>
          <a:bodyPr wrap="square" lIns="0" rIns="0" tIns="0" bIns="0">
            <a:spAutoFit/>
          </a:bodyPr>
          <a:lstStyle/>
          <a:p>
            <a:pPr>
              <a:spcAft>
                <a:spcPts val="500"/>
              </a:spcAft>
              <a:defRPr sz="3200" b="1">
                <a:solidFill>
                  <a:srgbClr val="1B1B1A"/>
                </a:solidFill>
                <a:latin typeface="Lato"/>
              </a:defRPr>
            </a:pPr>
            <a:r>
              <a:t>Appendix · reuse and scientific limits</a:t>
            </a:r>
          </a:p>
        </p:txBody>
      </p:sp>
      <p:sp>
        <p:nvSpPr>
          <p:cNvPr id="5" name="TextBox 4"/>
          <p:cNvSpPr txBox="1"/>
          <p:nvPr/>
        </p:nvSpPr>
        <p:spPr>
          <a:xfrm>
            <a:off x="594360" y="1463040"/>
            <a:ext cx="10972800" cy="557784"/>
          </a:xfrm>
          <a:prstGeom prst="rect">
            <a:avLst/>
          </a:prstGeom>
          <a:noFill/>
        </p:spPr>
        <p:txBody>
          <a:bodyPr wrap="square" lIns="0" rIns="0" tIns="0" bIns="0">
            <a:spAutoFit/>
          </a:bodyPr>
          <a:lstStyle/>
          <a:p>
            <a:pPr>
              <a:spcAft>
                <a:spcPts val="500"/>
              </a:spcAft>
              <a:defRPr sz="1900" b="0">
                <a:solidFill>
                  <a:srgbClr val="5C5A55"/>
                </a:solidFill>
                <a:latin typeface="Lato"/>
              </a:defRPr>
            </a:pPr>
            <a:r>
              <a:t>Literature evidence, original visuals, and explicit limitations.</a:t>
            </a:r>
          </a:p>
        </p:txBody>
      </p:sp>
      <p:cxnSp>
        <p:nvCxnSpPr>
          <p:cNvPr id="6" name="Connector 5"/>
          <p:cNvCxnSpPr/>
          <p:nvPr/>
        </p:nvCxnSpPr>
        <p:spPr>
          <a:xfrm>
            <a:off x="594360" y="6336792"/>
            <a:ext cx="11000232" cy="0"/>
          </a:xfrm>
          <a:prstGeom prst="line">
            <a:avLst/>
          </a:prstGeom>
          <a:ln w="8890">
            <a:solidFill>
              <a:srgbClr val="B9B3A5"/>
            </a:solidFill>
          </a:ln>
        </p:spPr>
        <p:style>
          <a:lnRef idx="2">
            <a:schemeClr val="accent1"/>
          </a:lnRef>
          <a:fillRef idx="0">
            <a:schemeClr val="accent1"/>
          </a:fillRef>
          <a:effectRef idx="1">
            <a:schemeClr val="accent1"/>
          </a:effectRef>
          <a:fontRef idx="minor">
            <a:schemeClr val="tx1"/>
          </a:fontRef>
        </p:style>
      </p:cxnSp>
      <p:sp>
        <p:nvSpPr>
          <p:cNvPr id="7" name="Rectangle 6"/>
          <p:cNvSpPr/>
          <p:nvPr/>
        </p:nvSpPr>
        <p:spPr>
          <a:xfrm>
            <a:off x="594360" y="6336792"/>
            <a:ext cx="11000232" cy="22860"/>
          </a:xfrm>
          <a:prstGeom prst="rect">
            <a:avLst/>
          </a:prstGeom>
          <a:solidFill>
            <a:srgbClr val="166D6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94360" y="6446520"/>
            <a:ext cx="9144000" cy="182880"/>
          </a:xfrm>
          <a:prstGeom prst="rect">
            <a:avLst/>
          </a:prstGeom>
          <a:noFill/>
        </p:spPr>
        <p:txBody>
          <a:bodyPr wrap="square" lIns="0" rIns="0" tIns="0" bIns="0">
            <a:spAutoFit/>
          </a:bodyPr>
          <a:lstStyle/>
          <a:p>
            <a:pPr>
              <a:spcAft>
                <a:spcPts val="500"/>
              </a:spcAft>
              <a:defRPr sz="1000" b="0">
                <a:solidFill>
                  <a:srgbClr val="5C5A55"/>
                </a:solidFill>
                <a:latin typeface="Lato"/>
              </a:defRPr>
            </a:pPr>
            <a:r>
              <a:t>K21 · K21C · L18SI · AGENT</a:t>
            </a:r>
          </a:p>
        </p:txBody>
      </p:sp>
      <p:sp>
        <p:nvSpPr>
          <p:cNvPr id="9" name="TextBox 8"/>
          <p:cNvSpPr txBox="1"/>
          <p:nvPr/>
        </p:nvSpPr>
        <p:spPr>
          <a:xfrm>
            <a:off x="10607040" y="6419088"/>
            <a:ext cx="960120" cy="274320"/>
          </a:xfrm>
          <a:prstGeom prst="rect">
            <a:avLst/>
          </a:prstGeom>
          <a:noFill/>
        </p:spPr>
        <p:txBody>
          <a:bodyPr wrap="square" lIns="0" rIns="0" tIns="0" bIns="0">
            <a:spAutoFit/>
          </a:bodyPr>
          <a:lstStyle/>
          <a:p>
            <a:pPr algn="r">
              <a:spcAft>
                <a:spcPts val="500"/>
              </a:spcAft>
              <a:defRPr sz="1100" b="0">
                <a:solidFill>
                  <a:srgbClr val="5C5A55"/>
                </a:solidFill>
                <a:latin typeface="Lato"/>
              </a:defRPr>
            </a:pPr>
            <a:r>
              <a:t>35 / 35</a:t>
            </a:r>
          </a:p>
        </p:txBody>
      </p:sp>
      <p:sp>
        <p:nvSpPr>
          <p:cNvPr id="10" name="Rounded Rectangle 9"/>
          <p:cNvSpPr/>
          <p:nvPr/>
        </p:nvSpPr>
        <p:spPr>
          <a:xfrm>
            <a:off x="594360" y="2267712"/>
            <a:ext cx="5408676" cy="3246120"/>
          </a:xfrm>
          <a:prstGeom prst="roundRect">
            <a:avLst>
              <a:gd name="adj" fmla="val 8000"/>
            </a:avLst>
          </a:prstGeom>
          <a:solidFill>
            <a:srgbClr val="F3F0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594360" y="2267712"/>
            <a:ext cx="54864" cy="3246120"/>
          </a:xfrm>
          <a:prstGeom prst="rect">
            <a:avLst/>
          </a:prstGeom>
          <a:solidFill>
            <a:srgbClr val="166D6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04672" y="2496312"/>
            <a:ext cx="4988052" cy="731520"/>
          </a:xfrm>
          <a:prstGeom prst="rect">
            <a:avLst/>
          </a:prstGeom>
          <a:noFill/>
        </p:spPr>
        <p:txBody>
          <a:bodyPr wrap="square" lIns="0" rIns="0" tIns="0" bIns="0">
            <a:spAutoFit/>
          </a:bodyPr>
          <a:lstStyle/>
          <a:p>
            <a:pPr>
              <a:spcAft>
                <a:spcPts val="500"/>
              </a:spcAft>
              <a:defRPr sz="2300" b="1">
                <a:solidFill>
                  <a:srgbClr val="166D66"/>
                </a:solidFill>
                <a:latin typeface="Lato"/>
              </a:defRPr>
            </a:pPr>
            <a:r>
              <a:t>Original assets</a:t>
            </a:r>
          </a:p>
        </p:txBody>
      </p:sp>
      <p:sp>
        <p:nvSpPr>
          <p:cNvPr id="13" name="TextBox 12"/>
          <p:cNvSpPr txBox="1"/>
          <p:nvPr/>
        </p:nvSpPr>
        <p:spPr>
          <a:xfrm>
            <a:off x="804672" y="3410712"/>
            <a:ext cx="4988052" cy="1920239"/>
          </a:xfrm>
          <a:prstGeom prst="rect">
            <a:avLst/>
          </a:prstGeom>
          <a:noFill/>
        </p:spPr>
        <p:txBody>
          <a:bodyPr wrap="square" lIns="0" rIns="0" tIns="0" bIns="0">
            <a:spAutoFit/>
          </a:bodyPr>
          <a:lstStyle/>
          <a:p>
            <a:pPr>
              <a:spcAft>
                <a:spcPts val="500"/>
              </a:spcAft>
              <a:defRPr sz="2100" b="0">
                <a:solidFill>
                  <a:srgbClr val="1B1B1A"/>
                </a:solidFill>
                <a:latin typeface="Lato"/>
              </a:defRPr>
            </a:pPr>
            <a:r>
              <a:t>Geometry renders, plots, diagrams and silent media; CSV data and production scripts. No additional reuse license is granted.</a:t>
            </a:r>
          </a:p>
        </p:txBody>
      </p:sp>
      <p:sp>
        <p:nvSpPr>
          <p:cNvPr id="14" name="Rounded Rectangle 13"/>
          <p:cNvSpPr/>
          <p:nvPr/>
        </p:nvSpPr>
        <p:spPr>
          <a:xfrm>
            <a:off x="6185916" y="2267712"/>
            <a:ext cx="5408676" cy="3246120"/>
          </a:xfrm>
          <a:prstGeom prst="roundRect">
            <a:avLst>
              <a:gd name="adj" fmla="val 8000"/>
            </a:avLst>
          </a:prstGeom>
          <a:solidFill>
            <a:srgbClr val="F3F0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6185916" y="2267712"/>
            <a:ext cx="54864" cy="3246120"/>
          </a:xfrm>
          <a:prstGeom prst="rect">
            <a:avLst/>
          </a:prstGeom>
          <a:solidFill>
            <a:srgbClr val="315FA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396228" y="2496312"/>
            <a:ext cx="4988052" cy="731520"/>
          </a:xfrm>
          <a:prstGeom prst="rect">
            <a:avLst/>
          </a:prstGeom>
          <a:noFill/>
        </p:spPr>
        <p:txBody>
          <a:bodyPr wrap="square" lIns="0" rIns="0" tIns="0" bIns="0">
            <a:spAutoFit/>
          </a:bodyPr>
          <a:lstStyle/>
          <a:p>
            <a:pPr>
              <a:spcAft>
                <a:spcPts val="500"/>
              </a:spcAft>
              <a:defRPr sz="2300" b="1">
                <a:solidFill>
                  <a:srgbClr val="315FA2"/>
                </a:solidFill>
                <a:latin typeface="Lato"/>
              </a:defRPr>
            </a:pPr>
            <a:r>
              <a:t>Scientific limits</a:t>
            </a:r>
          </a:p>
        </p:txBody>
      </p:sp>
      <p:sp>
        <p:nvSpPr>
          <p:cNvPr id="17" name="TextBox 16"/>
          <p:cNvSpPr txBox="1"/>
          <p:nvPr/>
        </p:nvSpPr>
        <p:spPr>
          <a:xfrm>
            <a:off x="6396228" y="3410712"/>
            <a:ext cx="4988052" cy="1920239"/>
          </a:xfrm>
          <a:prstGeom prst="rect">
            <a:avLst/>
          </a:prstGeom>
          <a:noFill/>
        </p:spPr>
        <p:txBody>
          <a:bodyPr wrap="square" lIns="0" rIns="0" tIns="0" bIns="0">
            <a:spAutoFit/>
          </a:bodyPr>
          <a:lstStyle/>
          <a:p>
            <a:pPr>
              <a:spcAft>
                <a:spcPts val="500"/>
              </a:spcAft>
              <a:defRPr sz="2100" b="0">
                <a:solidFill>
                  <a:srgbClr val="1B1B1A"/>
                </a:solidFill>
                <a:latin typeface="Lato"/>
              </a:defRPr>
            </a:pPr>
            <a:r>
              <a:t>No new materials MD, parameter fit or adopted package; binary-alloy scope; source-derived geometry and illustrative motion.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PresentationFormat>Widescreen (16:9)</PresentationFormat>
  <Slides>35</Slides>
  <Notes>35</Notes>
  <HiddenSlides>0</HiddenSlides>
  <MMClips>3</MMClips>
  <Company/>
  <Manager/>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Interface Force Field: From atoms to evidence</dc:title>
  <dc:subject>Interface Force Field and the implemented evidence workflow</dc:subject>
  <dc:creator>Sean Florez</dc:creator>
  <cp:keywords>IFF, molecular mechanics, force field, experimental calibration, validation</cp:keywords>
  <dc:description>A visual explanation of Interface Force Field, sourced literature examples and the IFF Agent evidence workflow. Geometry and motion are educational constructions; no new validated parameter package is claimed.</dc:description>
  <cp:lastModifiedBy/>
  <cp:revision>2</cp:revision>
  <dcterms:created xsi:type="dcterms:W3CDTF">2026-10-03T20:54:02Z</dcterms:created>
  <dcterms:modified xsi:type="dcterms:W3CDTF">2026-10-03T20:54:02Z</dcterms:modified>
  <cp:category>Educational scientific presentation</cp:category>
</cp:coreProperties>
</file>