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gif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hyperlink" Target="https://doi.org/10.1038/s41586-024-08127-z" TargetMode="External"/><Relationship Id="rId4" Type="http://schemas.openxmlformats.org/officeDocument/2006/relationships/hyperlink" Target="https://doi.org/10.1038/s41586-024-08556-w" TargetMode="External"/><Relationship Id="rId5" Type="http://schemas.openxmlformats.org/officeDocument/2006/relationships/hyperlink" Target="https://github.com/microsoft/AI2BMD" TargetMode="External"/><Relationship Id="rId7" Type="http://schemas.openxmlformats.org/officeDocument/2006/relationships/slide" Target="slide1.xml"/><Relationship Id="rId8" Type="http://schemas.openxmlformats.org/officeDocument/2006/relationships/slide" Target="slide2.xml"/><Relationship Id="rId9" Type="http://schemas.openxmlformats.org/officeDocument/2006/relationships/slide" Target="slide3.xml"/><Relationship Id="rId10" Type="http://schemas.openxmlformats.org/officeDocument/2006/relationships/slide" Target="slide8.xml"/><Relationship Id="rId11" Type="http://schemas.openxmlformats.org/officeDocument/2006/relationships/slide" Target="slide9.xml"/><Relationship Id="rId12" Type="http://schemas.openxmlformats.org/officeDocument/2006/relationships/slide" Target="slide10.xml"/><Relationship Id="rId13" Type="http://schemas.openxmlformats.org/officeDocument/2006/relationships/slide" Target="slide18.xml"/><Relationship Id="rId14" Type="http://schemas.openxmlformats.org/officeDocument/2006/relationships/slide" Target="slide11.xml"/><Relationship Id="rId15" Type="http://schemas.openxmlformats.org/officeDocument/2006/relationships/slide" Target="slide12.xml"/><Relationship Id="rId16" Type="http://schemas.openxmlformats.org/officeDocument/2006/relationships/slide" Target="slide19.xml"/><Relationship Id="rId17" Type="http://schemas.openxmlformats.org/officeDocument/2006/relationships/slide" Target="slide6.xml"/><Relationship Id="rId18" Type="http://schemas.openxmlformats.org/officeDocument/2006/relationships/slide" Target="slide17.xml"/><Relationship Id="rId19" Type="http://schemas.openxmlformats.org/officeDocument/2006/relationships/slide" Target="slide23.xml"/><Relationship Id="rId20" Type="http://schemas.openxmlformats.org/officeDocument/2006/relationships/slide" Target="slide4.xml"/><Relationship Id="rId21" Type="http://schemas.openxmlformats.org/officeDocument/2006/relationships/slide" Target="slide16.xml"/><Relationship Id="rId22" Type="http://schemas.openxmlformats.org/officeDocument/2006/relationships/slide" Target="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4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1473199"/>
            <a:ext cx="3186751" cy="5699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spc="-63">
                <a:solidFill>
                  <a:srgbClr val="15191F"/>
                </a:solidFill>
                <a:latin typeface="Lato"/>
              </a:rPr>
              <a:t>Learning protein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1948755"/>
            <a:ext cx="2890484" cy="5699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spc="-63">
                <a:solidFill>
                  <a:srgbClr val="15191F"/>
                </a:solidFill>
                <a:latin typeface="Lato"/>
              </a:rPr>
              <a:t>dynamics from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2424310"/>
            <a:ext cx="3819270" cy="5699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spc="-63">
                <a:solidFill>
                  <a:srgbClr val="15191F"/>
                </a:solidFill>
                <a:latin typeface="Lato"/>
              </a:rPr>
              <a:t>quantum fragments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" y="3217366"/>
            <a:ext cx="3810440" cy="2588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49" b="1" i="0">
                <a:solidFill>
                  <a:srgbClr val="15191F"/>
                </a:solidFill>
                <a:latin typeface="Lato"/>
              </a:rPr>
              <a:t>Ab initio characterization of protein molecular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99" y="3456682"/>
            <a:ext cx="1963582" cy="2588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49" b="1" i="0">
                <a:solidFill>
                  <a:srgbClr val="15191F"/>
                </a:solidFill>
                <a:latin typeface="Lato"/>
              </a:rPr>
              <a:t>dynamics with AI²BMD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99" y="3753147"/>
            <a:ext cx="11821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Tong Wang et al.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8610" y="3753147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52513" y="3753147"/>
            <a:ext cx="214039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 Nature 635, 1019–1027 (2024)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599" y="4209653"/>
            <a:ext cx="3639486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2E3440"/>
                </a:solidFill>
                <a:latin typeface="Lato"/>
              </a:rPr>
              <a:t>Reusable quantum-trained fragments 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99" y="4451449"/>
            <a:ext cx="2585088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2E3440"/>
                </a:solidFill>
                <a:latin typeface="Lato"/>
              </a:rPr>
              <a:t>atomic forces to protein motion.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99" y="5036145"/>
            <a:ext cx="83139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Sean Florez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5277" y="5036145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9180" y="5036145"/>
            <a:ext cx="84856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CSCI 7000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34617" y="5036145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48520" y="5036145"/>
            <a:ext cx="1430976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September 28,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6952" y="6477000"/>
            <a:ext cx="334906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259262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APPROACH · PROTEIN TO LOCAL UNIT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7729580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From a whole protein to fragment energies and forces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46537" y="2006550"/>
            <a:ext cx="2263421" cy="1889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 spc="80">
                <a:solidFill>
                  <a:srgbClr val="5C6573"/>
                </a:solidFill>
                <a:latin typeface="Lato"/>
              </a:rPr>
              <a:t>REPRESENTATIVE CAPPED UNIT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92401" y="3825875"/>
            <a:ext cx="971692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Coordinates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3774" y="4065190"/>
            <a:ext cx="1548848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atom types + (x, y, z)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66938" y="2404070"/>
            <a:ext cx="51102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Define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8789" y="2579290"/>
            <a:ext cx="727416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local units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1251" y="2549872"/>
            <a:ext cx="552493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C6573"/>
                </a:solidFill>
                <a:latin typeface="Lato"/>
              </a:rPr>
              <a:t>ViSNet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1098" y="2549872"/>
            <a:ext cx="93279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C6573"/>
                </a:solidFill>
                <a:latin typeface="Lato"/>
              </a:rPr>
              <a:t>Differentiate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3935" y="4087316"/>
            <a:ext cx="1386625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91F"/>
                </a:solidFill>
                <a:latin typeface="Lato"/>
              </a:rPr>
              <a:t>Whole protein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4395" y="4391372"/>
            <a:ext cx="1325705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C6573"/>
                </a:solidFill>
                <a:latin typeface="Lato"/>
              </a:rPr>
              <a:t>Aminopeptidase 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01321" y="3934916"/>
            <a:ext cx="1141853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91F"/>
                </a:solidFill>
                <a:latin typeface="Lato"/>
              </a:rPr>
              <a:t>Unit energy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97290" y="4271664"/>
            <a:ext cx="231719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5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46714" y="4271664"/>
            <a:ext cx="193817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5" b="0" i="0">
                <a:solidFill>
                  <a:srgbClr val="15191F"/>
                </a:solidFill>
                <a:latin typeface="TeX Gyre Pagella"/>
              </a:rPr>
              <a:t>(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58236" y="4271664"/>
            <a:ext cx="177446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5" b="0" i="1">
                <a:solidFill>
                  <a:srgbClr val="15191F"/>
                </a:solidFill>
                <a:latin typeface="TeX Gyre Pagella"/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53386" y="4271664"/>
            <a:ext cx="193817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5" b="0" i="0">
                <a:solidFill>
                  <a:srgbClr val="15191F"/>
                </a:solidFill>
                <a:latin typeface="TeX Gyre Pagella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36595" y="3942655"/>
            <a:ext cx="1732204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1" i="0">
                <a:solidFill>
                  <a:srgbClr val="15191F"/>
                </a:solidFill>
                <a:latin typeface="Lato"/>
              </a:rPr>
              <a:t>Force contributions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65741" y="4381400"/>
            <a:ext cx="229933" cy="309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90" b="0" i="1">
                <a:solidFill>
                  <a:srgbClr val="15191F"/>
                </a:solidFill>
                <a:latin typeface="TeX Gyre Pagella"/>
              </a:rPr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19927" y="4517528"/>
            <a:ext cx="131607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8" b="0" i="1" spc="10">
                <a:solidFill>
                  <a:srgbClr val="15191F"/>
                </a:solidFill>
                <a:latin typeface="TeX Gyre Pagella"/>
              </a:rPr>
              <a:t>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32937" y="4387750"/>
            <a:ext cx="284106" cy="303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90" b="0" i="0">
                <a:solidFill>
                  <a:srgbClr val="15191F"/>
                </a:solidFill>
                <a:latin typeface="TeX Gyre Pagella"/>
              </a:rPr>
              <a:t>=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98447" y="4387750"/>
            <a:ext cx="284106" cy="303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90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79732" y="4211935"/>
            <a:ext cx="234199" cy="303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90" b="0" i="0">
                <a:solidFill>
                  <a:srgbClr val="15191F"/>
                </a:solidFill>
                <a:latin typeface="TeX Gyre Pagella"/>
              </a:rPr>
              <a:t>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31636" y="4205585"/>
            <a:ext cx="244518" cy="309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9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81220" y="4548286"/>
            <a:ext cx="234199" cy="303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90" b="0" i="0">
                <a:solidFill>
                  <a:srgbClr val="15191F"/>
                </a:solidFill>
                <a:latin typeface="TeX Gyre Pagella"/>
              </a:rPr>
              <a:t>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33124" y="4541936"/>
            <a:ext cx="185582" cy="309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90" b="0" i="1">
                <a:solidFill>
                  <a:srgbClr val="15191F"/>
                </a:solidFill>
                <a:latin typeface="TeX Gyre Pagella"/>
              </a:rPr>
              <a:t>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42959" y="4678064"/>
            <a:ext cx="131607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8" b="0" i="1" spc="10">
                <a:solidFill>
                  <a:srgbClr val="15191F"/>
                </a:solidFill>
                <a:latin typeface="TeX Gyre Pagella"/>
              </a:rPr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10557" y="5103614"/>
            <a:ext cx="513878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All unit terms + remaining interactions → update the whole protein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599" y="6116339"/>
            <a:ext cx="8164258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2E3440"/>
                </a:solidFill>
                <a:latin typeface="Lato"/>
              </a:rPr>
              <a:t>Atomic coordinates define each local environment. Combined forces update the protein’s motion.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599" y="6477000"/>
            <a:ext cx="236541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Protein: Wang et al., Nature (2024), Fig. 2a; unit: Fig. 1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11772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86087" y="6477000"/>
            <a:ext cx="98617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Workflow schematic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09020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83335" y="6477000"/>
            <a:ext cx="163139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DOI: 10.1038/s41586-024-08127-z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80956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8329060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Reusable fragments make quantum training data tractable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599" y="2355155"/>
            <a:ext cx="695467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 spc="133">
                <a:solidFill>
                  <a:srgbClr val="5C6573"/>
                </a:solidFill>
                <a:latin typeface="Lato"/>
              </a:rPr>
              <a:t>OFFLINE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599" y="4188420"/>
            <a:ext cx="658955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 spc="133">
                <a:solidFill>
                  <a:srgbClr val="5C6573"/>
                </a:solidFill>
                <a:latin typeface="Lato"/>
              </a:rPr>
              <a:t>DURING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3599" y="4357290"/>
            <a:ext cx="993421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 spc="133">
                <a:solidFill>
                  <a:srgbClr val="5C6573"/>
                </a:solidFill>
                <a:latin typeface="Lato"/>
              </a:rPr>
              <a:t>SIMULATION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1153" y="2217737"/>
            <a:ext cx="807188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Fragment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0256" y="2426890"/>
            <a:ext cx="118898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conformations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4462" y="2322314"/>
            <a:ext cx="88547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DFT labels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05677" y="2322314"/>
            <a:ext cx="144814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Trained potentials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17998" y="4240014"/>
            <a:ext cx="1453499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Protein fragments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5356" y="4135437"/>
            <a:ext cx="1823684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Predicted energies 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2538" y="4344590"/>
            <a:ext cx="549417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forces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22159" y="4240014"/>
            <a:ext cx="1215076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Atomic motion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9042" y="5161111"/>
            <a:ext cx="1096410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0" i="0">
                <a:solidFill>
                  <a:srgbClr val="5C6573"/>
                </a:solidFill>
                <a:latin typeface="Lato"/>
              </a:rPr>
              <a:t>repeat each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599" y="6116339"/>
            <a:ext cx="7098152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2E3440"/>
                </a:solidFill>
                <a:latin typeface="Lato"/>
              </a:rPr>
              <a:t>A fixed vocabulary of local units supports evaluation across many protein sequences.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99" y="6477000"/>
            <a:ext cx="381450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Schematic adapted from Wang et al., Nature (2024), DOI: 10.1038/s41586-024-08127-z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0862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5177" y="6477000"/>
            <a:ext cx="334906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Picture 2" descr="slide04-fragment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399" y="1575692"/>
            <a:ext cx="9855199" cy="3301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599" y="361950"/>
            <a:ext cx="194631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METHOD · FRAGMENTATION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552450"/>
            <a:ext cx="7258589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Overlapping fragments reconstruct protein energy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250" y="5163442"/>
            <a:ext cx="260790" cy="335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0988" y="5306317"/>
            <a:ext cx="55685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2">
                <a:solidFill>
                  <a:srgbClr val="15191F"/>
                </a:solidFill>
                <a:latin typeface="Lato"/>
              </a:rPr>
              <a:t>protein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3161" y="5169792"/>
            <a:ext cx="303752" cy="3286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15191F"/>
                </a:solidFill>
                <a:latin typeface="TeX Gyre Pagella"/>
              </a:rPr>
              <a:t>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5335" y="5144392"/>
            <a:ext cx="314567" cy="3604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76" b="0" i="0">
                <a:solidFill>
                  <a:srgbClr val="15191F"/>
                </a:solidFill>
                <a:latin typeface="TeX Gyre Pagella"/>
              </a:rPr>
              <a:t>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50603" y="5163442"/>
            <a:ext cx="260790" cy="335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36341" y="5306317"/>
            <a:ext cx="40684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2">
                <a:solidFill>
                  <a:srgbClr val="15191F"/>
                </a:solidFill>
                <a:latin typeface="Lato"/>
              </a:rPr>
              <a:t>units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34828" y="5544442"/>
            <a:ext cx="861460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1" i="0">
                <a:solidFill>
                  <a:srgbClr val="2E3440"/>
                </a:solidFill>
                <a:latin typeface="Lato"/>
              </a:rPr>
              <a:t>Capped units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1603" y="5169792"/>
            <a:ext cx="304347" cy="3286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69518" y="5144392"/>
            <a:ext cx="314567" cy="3604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76" b="0" i="0">
                <a:solidFill>
                  <a:srgbClr val="15191F"/>
                </a:solidFill>
                <a:latin typeface="TeX Gyre Pagella"/>
              </a:rPr>
              <a:t>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14787" y="5163442"/>
            <a:ext cx="260790" cy="335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0524" y="5306317"/>
            <a:ext cx="63583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2">
                <a:solidFill>
                  <a:srgbClr val="15191F"/>
                </a:solidFill>
                <a:latin typeface="Lato"/>
              </a:rPr>
              <a:t>overlaps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2564" y="5544442"/>
            <a:ext cx="114205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1" i="0">
                <a:solidFill>
                  <a:srgbClr val="2E3440"/>
                </a:solidFill>
                <a:latin typeface="Lato"/>
              </a:rPr>
              <a:t>Ace–Nme overlap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99930" y="5169792"/>
            <a:ext cx="304347" cy="3286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15191F"/>
                </a:solidFill>
                <a:latin typeface="TeX Gyre Pagella"/>
              </a:rPr>
              <a:t>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9592" y="5163442"/>
            <a:ext cx="260790" cy="335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95329" y="5306317"/>
            <a:ext cx="154954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2">
                <a:solidFill>
                  <a:srgbClr val="15191F"/>
                </a:solidFill>
                <a:latin typeface="Lato"/>
              </a:rPr>
              <a:t>remaining interactions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4501" y="5538092"/>
            <a:ext cx="88676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1" i="0">
                <a:solidFill>
                  <a:srgbClr val="2E3440"/>
                </a:solidFill>
                <a:latin typeface="Lato"/>
              </a:rPr>
              <a:t>Coulomb + LJ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34076" y="5195192"/>
            <a:ext cx="266545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5191F"/>
                </a:solidFill>
                <a:latin typeface="Lato"/>
              </a:rPr>
              <a:t>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18325" y="5195192"/>
            <a:ext cx="2009124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5191F"/>
                </a:solidFill>
                <a:latin typeface="Lato"/>
              </a:rPr>
              <a:t> capped amino-acid units +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5153" y="5195192"/>
            <a:ext cx="174470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5191F"/>
                </a:solidFill>
                <a:latin typeface="Lato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37327" y="5195192"/>
            <a:ext cx="1641717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5191F"/>
                </a:solidFill>
                <a:latin typeface="Lato"/>
              </a:rPr>
              <a:t> shared Ace–Nme unit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599" y="6135885"/>
            <a:ext cx="8391270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Subtracting the shared contribution corrects double counting; additional interactions connect separate regions.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96952" y="6477000"/>
            <a:ext cx="97982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Extended Data Fig. 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3163534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TRAINING DATA · WHAT IS A CONFORMATION?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8914054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Different conformations teach the model how energy changes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1163240"/>
            <a:ext cx="6015279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2E3440"/>
                </a:solidFill>
                <a:latin typeface="Lato"/>
              </a:rPr>
              <a:t>A conformation is one 3D arrangement of the same bonded atoms.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5930" y="1579116"/>
            <a:ext cx="1789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1793" y="2518916"/>
            <a:ext cx="19490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3474B8"/>
                </a:solidFill>
                <a:latin typeface="Lato"/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14276" y="2518916"/>
            <a:ext cx="26694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2130" y="1579116"/>
            <a:ext cx="1789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1463" y="3097807"/>
            <a:ext cx="1254069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Conformation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1642" y="1904355"/>
            <a:ext cx="37241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twist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7180" y="1579116"/>
            <a:ext cx="1789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3043" y="2518916"/>
            <a:ext cx="19490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3474B8"/>
                </a:solidFill>
                <a:latin typeface="Lato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5526" y="2518916"/>
            <a:ext cx="26694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96730" y="2372866"/>
            <a:ext cx="1789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52911" y="3097807"/>
            <a:ext cx="1253672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Conformation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42892" y="1904355"/>
            <a:ext cx="37241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twist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98430" y="1579116"/>
            <a:ext cx="1789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14293" y="2518916"/>
            <a:ext cx="19490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3474B8"/>
                </a:solidFill>
                <a:latin typeface="Lato"/>
              </a:rPr>
              <a:t>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6776" y="2518916"/>
            <a:ext cx="26694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4630" y="2684016"/>
            <a:ext cx="1789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E3440"/>
                </a:solidFill>
                <a:latin typeface="Lato"/>
              </a:rP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33913" y="3097807"/>
            <a:ext cx="1254168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Conformation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599" y="3496964"/>
            <a:ext cx="1087183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2E3440"/>
                </a:solidFill>
                <a:latin typeface="Lato"/>
              </a:rPr>
              <a:t>Rotating the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14487" y="3496964"/>
            <a:ext cx="1272920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1" i="0">
                <a:solidFill>
                  <a:srgbClr val="B3263E"/>
                </a:solidFill>
                <a:latin typeface="Lato"/>
              </a:rPr>
              <a:t>N–Cα bond (ϕ)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05112" y="3496964"/>
            <a:ext cx="2775886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2E3440"/>
                </a:solidFill>
                <a:latin typeface="Lato"/>
              </a:rPr>
              <a:t> changes shape, energy and forces.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18592" y="4873376"/>
            <a:ext cx="194710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C6573"/>
                </a:solidFill>
                <a:latin typeface="Lato"/>
              </a:rPr>
              <a:t>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7008" y="4339976"/>
            <a:ext cx="19867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C6573"/>
                </a:solidFill>
                <a:latin typeface="Lato"/>
              </a:rPr>
              <a:t>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6179" y="4182268"/>
            <a:ext cx="1220037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Each geometry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91224" y="4482901"/>
            <a:ext cx="1130045" cy="2905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B3263E"/>
                </a:solidFill>
                <a:latin typeface="Lato"/>
              </a:rPr>
              <a:t>DFT → E, F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3460" y="5077618"/>
            <a:ext cx="859575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Angle grid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1330" y="4973042"/>
            <a:ext cx="1220335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Short quantum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6664" y="5182195"/>
            <a:ext cx="949666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trajectories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48324" y="5077618"/>
            <a:ext cx="1815746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Energy + atomic forces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34822" y="1989335"/>
            <a:ext cx="332823" cy="2969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E3440"/>
                </a:solidFill>
                <a:latin typeface="Lato"/>
              </a:rPr>
              <a:t>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4249" y="2059185"/>
            <a:ext cx="113877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amino-acid units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23534" y="2338585"/>
            <a:ext cx="192825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5C6573"/>
                </a:solidFill>
                <a:latin typeface="Lato"/>
              </a:rPr>
              <a:t>×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33891" y="2313185"/>
            <a:ext cx="633753" cy="2969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E3440"/>
                </a:solidFill>
                <a:latin typeface="Lato"/>
              </a:rPr>
              <a:t>5,184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74249" y="2383035"/>
            <a:ext cx="178052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starting conformations per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74249" y="2565598"/>
            <a:ext cx="1008403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unit (72 × 72)*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23534" y="2877244"/>
            <a:ext cx="192825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5C6573"/>
                </a:solidFill>
                <a:latin typeface="Lato"/>
              </a:rPr>
              <a:t>×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05230" y="2851844"/>
            <a:ext cx="458037" cy="2969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E3440"/>
                </a:solidFill>
                <a:latin typeface="Lato"/>
              </a:rPr>
              <a:t>200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80971" y="2811660"/>
            <a:ext cx="186674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16" b="1" i="0">
                <a:solidFill>
                  <a:srgbClr val="2E3440"/>
                </a:solidFill>
                <a:latin typeface="Lato"/>
              </a:rPr>
              <a:t>†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74249" y="2921694"/>
            <a:ext cx="130090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snapshots per start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23534" y="3302694"/>
            <a:ext cx="192825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5C6573"/>
                </a:solidFill>
                <a:latin typeface="Lato"/>
              </a:rPr>
              <a:t>=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82533" y="3277294"/>
            <a:ext cx="1185112" cy="2969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E3440"/>
                </a:solidFill>
                <a:latin typeface="Lato"/>
              </a:rPr>
              <a:t>20,736,000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23534" y="3626544"/>
            <a:ext cx="192825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5C6573"/>
                </a:solidFill>
                <a:latin typeface="Lato"/>
              </a:rPr>
              <a:t>+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83463" y="3601144"/>
            <a:ext cx="884181" cy="2969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E3440"/>
                </a:solidFill>
                <a:latin typeface="Lato"/>
              </a:rPr>
              <a:t>144,000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874249" y="3670994"/>
            <a:ext cx="153337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Ace–Nme (72 × 2,000)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23534" y="4172644"/>
            <a:ext cx="192825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B3263E"/>
                </a:solidFill>
                <a:latin typeface="Lato"/>
              </a:rPr>
              <a:t>=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50857" y="3988494"/>
            <a:ext cx="1416788" cy="4937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99" b="1" i="0">
                <a:solidFill>
                  <a:srgbClr val="B3263E"/>
                </a:solidFill>
                <a:latin typeface="Lato"/>
              </a:rPr>
              <a:t>20.88M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874249" y="4204394"/>
            <a:ext cx="1333742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5191F"/>
                </a:solidFill>
                <a:latin typeface="Lato"/>
              </a:rPr>
              <a:t>labelled examples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70849" y="4553644"/>
            <a:ext cx="1396051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2E3440"/>
                </a:solidFill>
                <a:latin typeface="Lato"/>
              </a:rPr>
              <a:t>80% train ≈ 16.7M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70849" y="4772719"/>
            <a:ext cx="170759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10% validation · 10% test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09599" y="5493345"/>
            <a:ext cx="6050998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0" i="0">
                <a:solidFill>
                  <a:srgbClr val="5C6573"/>
                </a:solidFill>
                <a:latin typeface="Lato"/>
              </a:rPr>
              <a:t>*Two backbone angles at 5° intervals, per non-proline unit. Grid and conformations are schematic.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09599" y="5681860"/>
            <a:ext cx="2798111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0" i="0">
                <a:solidFill>
                  <a:srgbClr val="5C6573"/>
                </a:solidFill>
                <a:latin typeface="Lato"/>
              </a:rPr>
              <a:t>†Derived: 1,036,800 per unit ÷ 5,184 = 200.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9599" y="5933876"/>
            <a:ext cx="600863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Angles vary continuously. These examples sample the space of possible shapes.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9599" y="6477000"/>
            <a:ext cx="3685424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Conformation and sampling schematics based on Wang et al., Nature (2024), Methods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31778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306093" y="6477000"/>
            <a:ext cx="163139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DOI: 10.1038/s41586-024-08127-z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220021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METHOD · LEARNED POTENTIAL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7686321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ViSNet learns energy and geometry-consistent forces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999" y="4627760"/>
            <a:ext cx="206498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Atomic numbers + coordinates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92388" y="4627760"/>
            <a:ext cx="1874881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Geometric message passing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32673" y="4627760"/>
            <a:ext cx="53294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02524" y="4648001"/>
            <a:ext cx="163556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15191F"/>
                </a:solidFill>
                <a:latin typeface="TeX Gyre Pagella"/>
              </a:rPr>
              <a:t>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18809" y="4648001"/>
            <a:ext cx="193321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5191F"/>
                </a:solidFill>
                <a:latin typeface="TeX Gyre Pagella"/>
              </a:rPr>
              <a:t>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64859" y="4648001"/>
            <a:ext cx="193321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19640" y="4554140"/>
            <a:ext cx="16583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5191F"/>
                </a:solidFill>
                <a:latin typeface="TeX Gyre Pagella"/>
              </a:rPr>
              <a:t>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3182" y="4554140"/>
            <a:ext cx="17159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5813" y="4738489"/>
            <a:ext cx="16583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5191F"/>
                </a:solidFill>
                <a:latin typeface="TeX Gyre Pagella"/>
              </a:rPr>
              <a:t>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19355" y="4738489"/>
            <a:ext cx="1391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15191F"/>
                </a:solidFill>
                <a:latin typeface="TeX Gyre Pagella"/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32303" y="4539158"/>
            <a:ext cx="1764053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Forces follow the negative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2303" y="4721721"/>
            <a:ext cx="1116353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energy gradient.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599" y="5902721"/>
            <a:ext cx="5558674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Rotation-aware representations and energy-derived forces encode useful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99" y="6135885"/>
            <a:ext cx="144814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physical structure.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4185" y="5341590"/>
            <a:ext cx="103122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Rotate the input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13899" y="5610770"/>
            <a:ext cx="1223510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1" i="0">
                <a:solidFill>
                  <a:srgbClr val="15191F"/>
                </a:solidFill>
                <a:latin typeface="Lato"/>
              </a:rPr>
              <a:t>Energy unchanged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13899" y="5902870"/>
            <a:ext cx="1860990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1" i="0">
                <a:solidFill>
                  <a:srgbClr val="B3263E"/>
                </a:solidFill>
                <a:latin typeface="Lato"/>
              </a:rPr>
              <a:t>Forces rotate with the atoms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599" y="6477000"/>
            <a:ext cx="4139549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Explanatory schematic based on Wang et al., Nature (2024), DOI: 10.1038/s41586-024-08127-z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5903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60217" y="6477000"/>
            <a:ext cx="97982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Extended Data Fig.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872400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METHOD · HYBRID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8483147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AI²BMD combines learned terms with classical interactions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8066" y="3419921"/>
            <a:ext cx="1216763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B3263E"/>
                </a:solidFill>
                <a:latin typeface="Lato"/>
              </a:rPr>
              <a:t>Overlapping units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29212" y="2046882"/>
            <a:ext cx="174470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FFFFF"/>
                </a:solidFill>
                <a:latin typeface="Lato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9662" y="3920132"/>
            <a:ext cx="174470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FFFFF"/>
                </a:solidFill>
                <a:latin typeface="Lat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35462" y="4796432"/>
            <a:ext cx="174470" cy="2270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FFFFF"/>
                </a:solidFill>
                <a:latin typeface="Lato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06723" y="5627241"/>
            <a:ext cx="1879048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0" i="0">
                <a:solidFill>
                  <a:srgbClr val="5C6573"/>
                </a:solidFill>
                <a:latin typeface="Lato"/>
              </a:rPr>
              <a:t>Protein backbone · schematic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64127" y="2205037"/>
            <a:ext cx="17814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Lat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499" y="2160587"/>
            <a:ext cx="157216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3263E"/>
                </a:solidFill>
                <a:latin typeface="Lato"/>
              </a:rPr>
              <a:t>Local overlapping units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499" y="2381250"/>
            <a:ext cx="3157382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91F"/>
                </a:solidFill>
                <a:latin typeface="Lato"/>
              </a:rPr>
              <a:t>ViSNet terms + overlap correction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4127" y="3009900"/>
            <a:ext cx="17814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La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499" y="2965450"/>
            <a:ext cx="207441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D7F79"/>
                </a:solidFill>
                <a:latin typeface="Lato"/>
              </a:rPr>
              <a:t>Remaining protein interactions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499" y="3186112"/>
            <a:ext cx="2991191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91F"/>
                </a:solidFill>
                <a:latin typeface="Lato"/>
              </a:rPr>
              <a:t>Coulomb + Lennard-Jones terms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64127" y="3814762"/>
            <a:ext cx="17814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Lato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499" y="3770312"/>
            <a:ext cx="143246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3474B8"/>
                </a:solidFill>
                <a:latin typeface="Lato"/>
              </a:rPr>
              <a:t>Solvent and coupling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499" y="3990974"/>
            <a:ext cx="2955075" cy="2842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91F"/>
                </a:solidFill>
                <a:latin typeface="Lato"/>
              </a:rPr>
              <a:t>AMOEBA polarizable force field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65999" y="4892674"/>
            <a:ext cx="3911048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Reported simulation results describe this combined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65999" y="5125839"/>
            <a:ext cx="649132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system.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599" y="6477000"/>
            <a:ext cx="425742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Hybrid-system schematic based on Wang et al., Nature (2024), DOI: 10.1038/s41586-024-08127-z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3774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78089" y="6477000"/>
            <a:ext cx="479567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Methods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2252110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EVIDENCE · ERROR AGAINST DFT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7243905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Protein benchmarks show lower error against DFT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899" y="1150540"/>
            <a:ext cx="1402202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5 smaller proteins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43806" y="1150540"/>
            <a:ext cx="2266398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2E3440"/>
                </a:solidFill>
                <a:latin typeface="Lato"/>
              </a:rPr>
              <a:t>: whole-protein DFT reference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8849" y="4601765"/>
            <a:ext cx="1870515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AI²BMD MEAN ENERGY MAE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8849" y="4760515"/>
            <a:ext cx="974570" cy="4620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99" b="1" i="0" spc="-28">
                <a:solidFill>
                  <a:srgbClr val="15191F"/>
                </a:solidFill>
                <a:latin typeface="Lato"/>
              </a:rPr>
              <a:t>0.038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8849" y="5211365"/>
            <a:ext cx="1069026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kcal mol⁻¹ atom⁻¹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1749" y="4601765"/>
            <a:ext cx="1257145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MEAN FORCE MAE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1749" y="4747815"/>
            <a:ext cx="974570" cy="4620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99" b="1" i="0" spc="-28">
                <a:solidFill>
                  <a:srgbClr val="15191F"/>
                </a:solidFill>
                <a:latin typeface="Lato"/>
              </a:rPr>
              <a:t>1.974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9549" y="5173265"/>
            <a:ext cx="57422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1" i="0">
                <a:solidFill>
                  <a:srgbClr val="2E3440"/>
                </a:solidFill>
                <a:latin typeface="Lato"/>
              </a:rPr>
              <a:t>AI²BMD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28024" y="4747815"/>
            <a:ext cx="974570" cy="4620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99" b="1" i="0" spc="-28">
                <a:solidFill>
                  <a:srgbClr val="15191F"/>
                </a:solidFill>
                <a:latin typeface="Lato"/>
              </a:rPr>
              <a:t>8.094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05824" y="5173265"/>
            <a:ext cx="334410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1" i="0">
                <a:solidFill>
                  <a:srgbClr val="2E3440"/>
                </a:solidFill>
                <a:latin typeface="Lato"/>
              </a:rPr>
              <a:t>MM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1749" y="5389165"/>
            <a:ext cx="85669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kcal mol⁻¹ Å⁻¹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99" y="6189067"/>
            <a:ext cx="650006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4 larger proteins use a fragmented DFT reference. Nine proteins, 175–13,728 atoms; 200 configurations each.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6952" y="6477000"/>
            <a:ext cx="463196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2b,d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498147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EVIDENCE · RUNTIME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6118566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Energy evaluation is much faster than DFT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4049" y="1271190"/>
            <a:ext cx="1534064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TRP-CAGE, 281 ATOMS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2649" y="1461690"/>
            <a:ext cx="1397242" cy="5255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5191F"/>
                </a:solidFill>
                <a:latin typeface="Lato"/>
              </a:rPr>
              <a:t>0.072 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31895" y="1709340"/>
            <a:ext cx="644568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E3440"/>
                </a:solidFill>
                <a:latin typeface="Lato"/>
              </a:rPr>
              <a:t>AI²BMD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2649" y="1977231"/>
            <a:ext cx="1333642" cy="5255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5191F"/>
                </a:solidFill>
                <a:latin typeface="Lato"/>
              </a:rPr>
              <a:t>21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68296" y="2224881"/>
            <a:ext cx="375983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E3440"/>
                </a:solidFill>
                <a:latin typeface="Lato"/>
              </a:rPr>
              <a:t>DFT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4049" y="2556271"/>
            <a:ext cx="296559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Reported system: NVIDIA A6000 + 32 CPU cores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2049" y="2983904"/>
            <a:ext cx="701817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1" i="0">
                <a:solidFill>
                  <a:srgbClr val="15191F"/>
                </a:solidFill>
                <a:latin typeface="Lato"/>
              </a:rPr>
              <a:t>Measured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01571" y="2983904"/>
            <a:ext cx="1579407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0" i="0">
                <a:solidFill>
                  <a:srgbClr val="2E3440"/>
                </a:solidFill>
                <a:latin typeface="Lato"/>
              </a:rPr>
              <a:t> · DFT, first four proteins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82049" y="3244254"/>
            <a:ext cx="879220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1" i="0">
                <a:solidFill>
                  <a:srgbClr val="15191F"/>
                </a:solidFill>
                <a:latin typeface="Lato"/>
              </a:rPr>
              <a:t>Extrapolated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78974" y="3244254"/>
            <a:ext cx="1523547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0" i="0">
                <a:solidFill>
                  <a:srgbClr val="2E3440"/>
                </a:solidFill>
                <a:latin typeface="Lato"/>
              </a:rPr>
              <a:t> · DFT, last five proteins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4049" y="5650408"/>
            <a:ext cx="3001113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Large-protein DFT timings are extrapolated.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4049" y="5957689"/>
            <a:ext cx="3336174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These measurements concern energy evaluation;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4049" y="6163369"/>
            <a:ext cx="2885027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full solvated trajectories add further work.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6952" y="6477000"/>
            <a:ext cx="368244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2f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19693" y="6464299"/>
            <a:ext cx="14500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73379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EVIDENCE · EXPERIMENT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9489423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NMR observables test sampled conformations against experiment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999" y="1297880"/>
            <a:ext cx="168696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Backbone-angle samples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4364" y="1297880"/>
            <a:ext cx="145181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Predicted J couplings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1581" y="1297880"/>
            <a:ext cx="1216663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NMR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58509" y="1144190"/>
            <a:ext cx="1647074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PEARSON CORRELATION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49009" y="1309290"/>
            <a:ext cx="829810" cy="3858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5191F"/>
                </a:solidFill>
                <a:latin typeface="Lato"/>
              </a:rPr>
              <a:t>0.924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72723" y="1455340"/>
            <a:ext cx="597737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1" i="0">
                <a:solidFill>
                  <a:srgbClr val="2E3440"/>
                </a:solidFill>
                <a:latin typeface="Lato"/>
              </a:rPr>
              <a:t>AI²BMD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94565" y="1309290"/>
            <a:ext cx="829810" cy="3858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5191F"/>
                </a:solidFill>
                <a:latin typeface="Lato"/>
              </a:rPr>
              <a:t>0.543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18279" y="1455340"/>
            <a:ext cx="346416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99" b="1" i="0">
                <a:solidFill>
                  <a:srgbClr val="2E3440"/>
                </a:solidFill>
                <a:latin typeface="Lato"/>
              </a:rPr>
              <a:t>MM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12702" y="5705971"/>
            <a:ext cx="99094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J couplings (Hz)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64722" y="5705971"/>
            <a:ext cx="142780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χ² error (dimensionless)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599" y="6135885"/>
            <a:ext cx="6446880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A measured observable checks one physical consequence of the simulated ensemble.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96952" y="6477000"/>
            <a:ext cx="44017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3e,f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847695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EVIDENCE · TRAJECTORIES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8198389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Short chignolin trajectories capture folding and unfolding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299" y="1220390"/>
            <a:ext cx="724340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5191F"/>
                </a:solidFill>
                <a:latin typeface="Lato"/>
              </a:rPr>
              <a:t>Chignolin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7544" y="1220390"/>
            <a:ext cx="85024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10 residues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9197" y="1220390"/>
            <a:ext cx="1519380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60 starting structures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9981" y="1220390"/>
            <a:ext cx="1649456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Trajectories up to 10 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874" y="2224186"/>
            <a:ext cx="901545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Starts unfolded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51574" y="2224186"/>
            <a:ext cx="76650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Starts folded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581" y="5157886"/>
            <a:ext cx="101396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Plotted curves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245" y="5157886"/>
            <a:ext cx="421614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5191F"/>
                </a:solidFill>
                <a:latin typeface="Lato"/>
              </a:rPr>
              <a:t> · Relative potential-energy error over time, against a QM protein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581" y="5340449"/>
            <a:ext cx="1967551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5191F"/>
                </a:solidFill>
                <a:latin typeface="Lato"/>
              </a:rPr>
              <a:t>+ AMOEBA solvent reference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2399" y="5164236"/>
            <a:ext cx="5148702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Selected trajectories show transitions between folded and unfolded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2399" y="5397400"/>
            <a:ext cx="120932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conformations.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96952" y="6477000"/>
            <a:ext cx="45724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4a,b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2161722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EVIDENCE · THERMODYNAMICS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9480295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Energy re-evaluation improves selected thermodynamic estimates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42288" y="2189658"/>
            <a:ext cx="124762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Classical sampling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0010" y="2796678"/>
            <a:ext cx="181217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AI²BMD energy evaluation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6658" y="3403699"/>
            <a:ext cx="179887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Thermodynamic estimates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67599" y="4080569"/>
            <a:ext cx="160103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Unfolding enthalpy ΔH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6341" y="4080569"/>
            <a:ext cx="779506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(kcal mol⁻¹)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30369" y="4352032"/>
            <a:ext cx="530268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AI²BMD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0354" y="4352032"/>
            <a:ext cx="298791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MM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3475" y="4352032"/>
            <a:ext cx="841220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EXPERIMENT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7599" y="4669532"/>
            <a:ext cx="76353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1" i="0">
                <a:solidFill>
                  <a:srgbClr val="15191F"/>
                </a:solidFill>
                <a:latin typeface="Lato"/>
              </a:rPr>
              <a:t>Barnase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91376" y="4669532"/>
            <a:ext cx="56926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15191F"/>
                </a:solidFill>
                <a:latin typeface="Lato"/>
              </a:rPr>
              <a:t>116.5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69884" y="4669532"/>
            <a:ext cx="56926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15191F"/>
                </a:solidFill>
                <a:latin typeface="Lato"/>
              </a:rPr>
              <a:t>110.4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95434" y="4669532"/>
            <a:ext cx="56926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15191F"/>
                </a:solidFill>
                <a:latin typeface="Lato"/>
              </a:rPr>
              <a:t>118.7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7599" y="5082282"/>
            <a:ext cx="375288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1" i="0">
                <a:solidFill>
                  <a:srgbClr val="15191F"/>
                </a:solidFill>
                <a:latin typeface="Lato"/>
              </a:rPr>
              <a:t>CI2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01906" y="5082282"/>
            <a:ext cx="45873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15191F"/>
                </a:solidFill>
                <a:latin typeface="Lato"/>
              </a:rPr>
              <a:t>73.0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80413" y="5082282"/>
            <a:ext cx="45873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15191F"/>
                </a:solidFill>
                <a:latin typeface="Lato"/>
              </a:rPr>
              <a:t>57.1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5963" y="5082282"/>
            <a:ext cx="45873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15191F"/>
                </a:solidFill>
                <a:latin typeface="Lato"/>
              </a:rPr>
              <a:t>78.4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96952" y="6477000"/>
            <a:ext cx="482941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5a–c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941034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9587352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Accuracy depends on chemistry, sampling and the reference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3117056"/>
            <a:ext cx="1219838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5191F"/>
                </a:solidFill>
                <a:latin typeface="Lato"/>
              </a:rPr>
              <a:t>Reference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" y="3485356"/>
            <a:ext cx="3533719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Learned DFT targets + fragmentation + hybrid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99" y="3708201"/>
            <a:ext cx="970403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interactions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99" y="4310856"/>
            <a:ext cx="114998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DEMONSTRATED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99" y="4488656"/>
            <a:ext cx="3039907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Force MAE 1.974 (AI²BMD) and 8.094 (MM)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99" y="4692848"/>
            <a:ext cx="2789677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kcal mol⁻¹ Å⁻¹ against whole-protein DFT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599" y="5011340"/>
            <a:ext cx="159329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CONDITION FOR REUSE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99" y="5189140"/>
            <a:ext cx="3119977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Agreement measures fidelity to this reference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99" y="5393332"/>
            <a:ext cx="550211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13015" y="2518320"/>
            <a:ext cx="196298" cy="3286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5C6573"/>
                </a:solidFill>
                <a:latin typeface="Lato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0267" y="3117056"/>
            <a:ext cx="124136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5191F"/>
                </a:solidFill>
                <a:latin typeface="Lato"/>
              </a:rPr>
              <a:t>Chemistry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0267" y="3485356"/>
            <a:ext cx="284762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A defined vocabulary of protein units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0267" y="4310856"/>
            <a:ext cx="114998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DEMONSTRATED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0267" y="4488656"/>
            <a:ext cx="307135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20 amino-acid units plus Ace–Nme cover the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0267" y="4692848"/>
            <a:ext cx="1087282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proteins tested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60267" y="5011340"/>
            <a:ext cx="159329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CONDITION FOR REUSE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60267" y="5189140"/>
            <a:ext cx="3222370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Ligands, nonstandard residues, charge states 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60267" y="5393332"/>
            <a:ext cx="2071731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reactions need new validation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11033" y="3117056"/>
            <a:ext cx="1110896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5191F"/>
                </a:solidFill>
                <a:latin typeface="Lato"/>
              </a:rPr>
              <a:t>Sampling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11033" y="3485356"/>
            <a:ext cx="3385585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Ensembles must cover states relevant to the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1033" y="3708201"/>
            <a:ext cx="901545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observable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11033" y="4310856"/>
            <a:ext cx="114998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DEMONSTRATED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11033" y="4488656"/>
            <a:ext cx="3507327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Chignolin folding and unfolding in trajectories up to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11033" y="4692848"/>
            <a:ext cx="449206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10 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11033" y="5011340"/>
            <a:ext cx="159329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CONDITION FOR REUSE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11033" y="5189140"/>
            <a:ext cx="3468830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Converged ensembles for each property of interest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599" y="6116339"/>
            <a:ext cx="5018627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2E3440"/>
                </a:solidFill>
                <a:latin typeface="Lato"/>
              </a:rPr>
              <a:t>Each new application needs validation at these three levels.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599" y="6477000"/>
            <a:ext cx="4334712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Assessment and schematics based on Wang et al., Nature (2024), DOI: 10.1038/s41586-024-08127-z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877435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8152649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Reusable learned physics still needs experimental checks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0060" y="2035770"/>
            <a:ext cx="572436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 i="0" spc="106">
                <a:solidFill>
                  <a:srgbClr val="5C6573"/>
                </a:solidFill>
                <a:latin typeface="Lato"/>
              </a:rPr>
              <a:t>OFFLINE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0060" y="3502421"/>
            <a:ext cx="543266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 i="0" spc="106">
                <a:solidFill>
                  <a:srgbClr val="5C6573"/>
                </a:solidFill>
                <a:latin typeface="Lato"/>
              </a:rPr>
              <a:t>DURING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0060" y="3637557"/>
            <a:ext cx="8106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 i="0" spc="106">
                <a:solidFill>
                  <a:srgbClr val="5C6573"/>
                </a:solidFill>
                <a:latin typeface="Lato"/>
              </a:rPr>
              <a:t>SIMULATION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2142" y="1929705"/>
            <a:ext cx="662130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Fragment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99445" y="2096988"/>
            <a:ext cx="967426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conformations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4888" y="2013346"/>
            <a:ext cx="724638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DFT labels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3860" y="2013346"/>
            <a:ext cx="1174595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Trained potentials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3678" y="3547566"/>
            <a:ext cx="1178960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Protein fragments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9643" y="3463925"/>
            <a:ext cx="1475029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Predicted energies 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49231" y="3631207"/>
            <a:ext cx="455953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forces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77027" y="3547566"/>
            <a:ext cx="988262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 i="0">
                <a:solidFill>
                  <a:srgbClr val="15191F"/>
                </a:solidFill>
                <a:latin typeface="Lato"/>
              </a:rPr>
              <a:t>Atomic motion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0552" y="4284414"/>
            <a:ext cx="893310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C6573"/>
                </a:solidFill>
                <a:latin typeface="Lato"/>
              </a:rPr>
              <a:t>repeat each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06645" y="1746101"/>
            <a:ext cx="164845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FFFFFF"/>
                </a:solidFill>
                <a:latin typeface="Lato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12645" y="3280221"/>
            <a:ext cx="164845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FFFFFF"/>
                </a:solidFill>
                <a:latin typeface="Lato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06645" y="3280221"/>
            <a:ext cx="164845" cy="2080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FFFFFF"/>
                </a:solidFill>
                <a:latin typeface="La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333" y="5012928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2999" y="4968478"/>
            <a:ext cx="541976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Reuse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2999" y="5224958"/>
            <a:ext cx="266992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Train local units, compose larger systems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3133" y="5012928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76799" y="4968478"/>
            <a:ext cx="1439906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Physical structure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76799" y="5224958"/>
            <a:ext cx="243258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Geometry and energy-derived forces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6933" y="5012928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10599" y="4968478"/>
            <a:ext cx="883983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Evaluation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10599" y="5224958"/>
            <a:ext cx="2208256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Reference errors, trajectories and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10599" y="5417740"/>
            <a:ext cx="171404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experimental observables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599" y="6116339"/>
            <a:ext cx="1259427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1" i="0">
                <a:solidFill>
                  <a:srgbClr val="15191F"/>
                </a:solidFill>
                <a:latin typeface="Lato"/>
              </a:rPr>
              <a:t>My takeaway: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6731" y="6116339"/>
            <a:ext cx="5708891" cy="265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99" b="0" i="0">
                <a:solidFill>
                  <a:srgbClr val="2E3440"/>
                </a:solidFill>
                <a:latin typeface="Lato"/>
              </a:rPr>
              <a:t> trustworthy reuse depends on the full model-and-sampling system.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599" y="6477000"/>
            <a:ext cx="4192234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Synthesis and schematic based on Wang et al., Nature (2024), DOI: 10.1038/s41586-024-08127-z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1873051"/>
            <a:ext cx="3020460" cy="830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 spc="-104">
                <a:solidFill>
                  <a:srgbClr val="15191F"/>
                </a:solidFill>
                <a:latin typeface="Lato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2730797"/>
            <a:ext cx="1988685" cy="4937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99" b="1" i="0">
                <a:solidFill>
                  <a:srgbClr val="B3263E"/>
                </a:solidFill>
                <a:latin typeface="Lato"/>
              </a:rPr>
              <a:t>Questions?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3632497"/>
            <a:ext cx="3553364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Ab initio characterization of protein molecular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" y="3855342"/>
            <a:ext cx="1833903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dynamics with AI²BMD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99" y="4135338"/>
            <a:ext cx="11821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Tong Wang et al.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8610" y="4135338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52513" y="4135338"/>
            <a:ext cx="214039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 Nature 635, 1019–1027 (2024)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99" y="4604543"/>
            <a:ext cx="83139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Sean Florez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5277" y="4604543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9180" y="4604543"/>
            <a:ext cx="811156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CSCI 7000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5399" y="2604889"/>
            <a:ext cx="450000" cy="119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9" b="1" i="0" spc="80">
                <a:solidFill>
                  <a:srgbClr val="5C6573">
                    <a:alpha val="55000"/>
                  </a:srgbClr>
                </a:solidFill>
                <a:latin typeface="Lato"/>
              </a:rPr>
              <a:t>OFFLINE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399" y="3704828"/>
            <a:ext cx="428073" cy="119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9" b="1" i="0" spc="80">
                <a:solidFill>
                  <a:srgbClr val="5C6573">
                    <a:alpha val="55000"/>
                  </a:srgbClr>
                </a:solidFill>
                <a:latin typeface="Lato"/>
              </a:rPr>
              <a:t>DURING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399" y="3806229"/>
            <a:ext cx="628594" cy="119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9" b="1" i="0" spc="80">
                <a:solidFill>
                  <a:srgbClr val="5C6573">
                    <a:alpha val="55000"/>
                  </a:srgbClr>
                </a:solidFill>
                <a:latin typeface="Lato"/>
              </a:rPr>
              <a:t>SIMULATION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2011" y="2523728"/>
            <a:ext cx="516973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Fragment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7612" y="2649239"/>
            <a:ext cx="745771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conformations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4095" y="2586483"/>
            <a:ext cx="563903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DFT labels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10923" y="2586483"/>
            <a:ext cx="901148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Trained potentials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8336" y="3737123"/>
            <a:ext cx="904422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Protein fragments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2810" y="3674367"/>
            <a:ext cx="1126374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Predicted energies and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84802" y="3799879"/>
            <a:ext cx="362390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forces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80773" y="3737123"/>
            <a:ext cx="761448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1" i="0">
                <a:solidFill>
                  <a:srgbClr val="15191F">
                    <a:alpha val="55000"/>
                  </a:srgbClr>
                </a:solidFill>
                <a:latin typeface="Lato"/>
              </a:rPr>
              <a:t>Atomic motion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20943" y="4289722"/>
            <a:ext cx="690209" cy="1381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0" i="0">
                <a:solidFill>
                  <a:srgbClr val="5C6573">
                    <a:alpha val="55000"/>
                  </a:srgbClr>
                </a:solidFill>
                <a:latin typeface="Lato"/>
              </a:rPr>
              <a:t>repeat each step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99" y="6477000"/>
            <a:ext cx="381450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Schematic adapted from Wang et al., Nature (2024), DOI: 10.1038/s41586-024-08127-z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60862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5177" y="6477000"/>
            <a:ext cx="334906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299535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BACKUP B1 · FRAGMENTATION AND HYBRID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8812057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Fragment and solvent contributions form the hybrid potential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233" y="2589708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399" y="2358330"/>
            <a:ext cx="477087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UNITS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708" y="2618680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B3263E"/>
                </a:solidFill>
                <a:latin typeface="TeX Gyre Pagella"/>
              </a:rPr>
              <a:t>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9482" y="2764730"/>
            <a:ext cx="42092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B3263E"/>
                </a:solidFill>
                <a:latin typeface="Lato"/>
              </a:rPr>
              <a:t>units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5549" y="2618680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4657" y="2593280"/>
            <a:ext cx="324687" cy="3794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87" b="0" i="0">
                <a:solidFill>
                  <a:srgbClr val="B3263E"/>
                </a:solidFill>
                <a:latin typeface="TeX Gyre Pagella"/>
              </a:rPr>
              <a:t>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0642" y="2618680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B3263E"/>
                </a:solidFill>
                <a:latin typeface="TeX Gyre Pagella"/>
              </a:rPr>
              <a:t>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74416" y="2764730"/>
            <a:ext cx="731980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B3263E"/>
                </a:solidFill>
                <a:latin typeface="Lato"/>
              </a:rPr>
              <a:t>dipeptide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21533" y="2618680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50642" y="2593280"/>
            <a:ext cx="324687" cy="3794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87" b="0" i="0">
                <a:solidFill>
                  <a:srgbClr val="8A5A00"/>
                </a:solidFill>
                <a:latin typeface="TeX Gyre Pagella"/>
              </a:rPr>
              <a:t>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6626" y="2618680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8A5A00"/>
                </a:solidFill>
                <a:latin typeface="TeX Gyre Pagella"/>
              </a:rPr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00400" y="2764730"/>
            <a:ext cx="759960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8A5A00"/>
                </a:solidFill>
                <a:latin typeface="Lato"/>
              </a:rPr>
              <a:t>Ace–Nme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233" y="3562151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1399" y="3341885"/>
            <a:ext cx="649926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PROTEIN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1399" y="3602235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5174" y="3748285"/>
            <a:ext cx="577496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15191F"/>
                </a:solidFill>
                <a:latin typeface="Lato"/>
              </a:rPr>
              <a:t>protein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03499" y="3602235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=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2607" y="3602235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B3263E"/>
                </a:solidFill>
                <a:latin typeface="TeX Gyre Pagella"/>
              </a:rPr>
              <a:t>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26381" y="3748285"/>
            <a:ext cx="42092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B3263E"/>
                </a:solidFill>
                <a:latin typeface="Lato"/>
              </a:rPr>
              <a:t>units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62448" y="3602235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91556" y="3602235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1D7F79"/>
                </a:solidFill>
                <a:latin typeface="TeX Gyre Pagella"/>
              </a:rPr>
              <a:t>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5331" y="3748285"/>
            <a:ext cx="1418871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1D7F79"/>
                </a:solidFill>
                <a:latin typeface="Lato"/>
              </a:rPr>
              <a:t>remaining Coulomb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19339" y="3602235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+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8448" y="3602235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1D7F79"/>
                </a:solidFill>
                <a:latin typeface="TeX Gyre Pagella"/>
              </a:rPr>
              <a:t>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42222" y="3748285"/>
            <a:ext cx="946193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1D7F79"/>
                </a:solidFill>
                <a:latin typeface="Lato"/>
              </a:rPr>
              <a:t>remaining LJ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233" y="4523482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1399" y="4303216"/>
            <a:ext cx="103429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TOTAL SYSTEM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1399" y="4563566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5174" y="4709616"/>
            <a:ext cx="399994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15191F"/>
                </a:solidFill>
                <a:latin typeface="Lato"/>
              </a:rPr>
              <a:t>total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25996" y="4563566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=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30796" y="4563566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15191F"/>
                </a:solidFill>
                <a:latin typeface="TeX Gyre Pagella"/>
              </a:rPr>
              <a:t>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24571" y="4709616"/>
            <a:ext cx="577496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15191F"/>
                </a:solidFill>
                <a:latin typeface="Lato"/>
              </a:rPr>
              <a:t>protein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92896" y="4563566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+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22004" y="4563566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3474B8"/>
                </a:solidFill>
                <a:latin typeface="TeX Gyre Pagella"/>
              </a:rPr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15778" y="4709616"/>
            <a:ext cx="943514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3474B8"/>
                </a:solidFill>
                <a:latin typeface="Lato"/>
              </a:rPr>
              <a:t>AMOEBA,all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74430" y="4563566"/>
            <a:ext cx="313971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03538" y="4563566"/>
            <a:ext cx="268529" cy="341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1">
                <a:solidFill>
                  <a:srgbClr val="3474B8"/>
                </a:solidFill>
                <a:latin typeface="TeX Gyre Pagella"/>
              </a:rPr>
              <a:t>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97313" y="4709616"/>
            <a:ext cx="1283537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12">
                <a:solidFill>
                  <a:srgbClr val="3474B8"/>
                </a:solidFill>
                <a:latin typeface="Lato"/>
              </a:rPr>
              <a:t>AMOEBA,protein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67599" y="1970633"/>
            <a:ext cx="740513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8" b="1" i="0">
                <a:solidFill>
                  <a:srgbClr val="3474B8"/>
                </a:solidFill>
                <a:latin typeface="Lato"/>
              </a:rPr>
              <a:t>AMOEBA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69423" y="2532905"/>
            <a:ext cx="992131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8" b="1" i="0">
                <a:solidFill>
                  <a:srgbClr val="1D7F79"/>
                </a:solidFill>
                <a:latin typeface="Lato"/>
              </a:rPr>
              <a:t>Coulomb + LJ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29426" y="4247405"/>
            <a:ext cx="92496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8" b="1" i="0">
                <a:solidFill>
                  <a:srgbClr val="B3263E"/>
                </a:solidFill>
                <a:latin typeface="Lato"/>
              </a:rPr>
              <a:t>ViSNet units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9599" y="6135885"/>
            <a:ext cx="5282350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Subtract overlapping/internal contributions to avoid double counting.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9599" y="6477000"/>
            <a:ext cx="4236088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Equations and schematic based on Wang et al., Nature (2024), DOI: 10.1038/s41586-024-08127-z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82442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56757" y="6477000"/>
            <a:ext cx="1401905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Methods; Extended Data Fig. 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636954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BACKUP B2 · NETWORK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6848320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Training combines energy and force supervision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77049" y="2753320"/>
            <a:ext cx="2812399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Separate ViSNet potential for each of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7152" y="2753320"/>
            <a:ext cx="273887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8744" y="2753320"/>
            <a:ext cx="845387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 unit types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77049" y="3202880"/>
            <a:ext cx="17814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72895" y="3202880"/>
            <a:ext cx="1263197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 hidden layers •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796" y="3202880"/>
            <a:ext cx="369633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128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41134" y="3202880"/>
            <a:ext cx="1927566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-dimensional embeddings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7049" y="3652440"/>
            <a:ext cx="17814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72895" y="3652440"/>
            <a:ext cx="1621774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 Å cutoff • maximum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12373" y="3652440"/>
            <a:ext cx="273887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32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03964" y="3652440"/>
            <a:ext cx="930715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 neighbours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7049" y="4102000"/>
            <a:ext cx="2112013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Energy / force loss weights: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06767" y="4102000"/>
            <a:ext cx="408824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0.05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3296" y="4102000"/>
            <a:ext cx="241542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 /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92542" y="4102000"/>
            <a:ext cx="408824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0.95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7049" y="4551560"/>
            <a:ext cx="3401063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Random per-unit train / validation / test split: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95817" y="4551560"/>
            <a:ext cx="273887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80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87409" y="4551560"/>
            <a:ext cx="241542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 /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46655" y="4551560"/>
            <a:ext cx="273887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38246" y="4551560"/>
            <a:ext cx="241542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 /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97492" y="4551560"/>
            <a:ext cx="273887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96952" y="6477000"/>
            <a:ext cx="1401905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Extended Data Fig. 1; Methods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269944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BACKUP B3 · NMR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7752698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Backbone angles determine predicted NMR couplings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1233090"/>
            <a:ext cx="175363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1">
                <a:solidFill>
                  <a:srgbClr val="15191F"/>
                </a:solidFill>
                <a:latin typeface="TeX Gyre Pagella"/>
              </a:rPr>
              <a:t>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2667" y="1233090"/>
            <a:ext cx="209792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(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0163" y="1233090"/>
            <a:ext cx="260294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1">
                <a:solidFill>
                  <a:srgbClr val="15191F"/>
                </a:solidFill>
                <a:latin typeface="TeX Gyre Pagella"/>
              </a:rPr>
              <a:t>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8161" y="1233090"/>
            <a:ext cx="209792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2630" y="1233090"/>
            <a:ext cx="294723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2030" y="1233090"/>
            <a:ext cx="627205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7.09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26939" y="1233090"/>
            <a:ext cx="477385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cos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2028" y="1233090"/>
            <a:ext cx="293532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²(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33265" y="1233090"/>
            <a:ext cx="260294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1">
                <a:solidFill>
                  <a:srgbClr val="15191F"/>
                </a:solidFill>
                <a:latin typeface="TeX Gyre Pagella"/>
              </a:rPr>
              <a:t>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78236" y="1233090"/>
            <a:ext cx="294723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7636" y="1233090"/>
            <a:ext cx="600912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60°)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3225" y="1233090"/>
            <a:ext cx="294723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22625" y="1233090"/>
            <a:ext cx="627205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1.42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7535" y="1233090"/>
            <a:ext cx="477385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cos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62624" y="1233090"/>
            <a:ext cx="209792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(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90120" y="1233090"/>
            <a:ext cx="260294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1">
                <a:solidFill>
                  <a:srgbClr val="15191F"/>
                </a:solidFill>
                <a:latin typeface="TeX Gyre Pagella"/>
              </a:rPr>
              <a:t>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5091" y="1233090"/>
            <a:ext cx="294723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14491" y="1233090"/>
            <a:ext cx="600912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60°)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00080" y="1233090"/>
            <a:ext cx="294723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+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9480" y="1233090"/>
            <a:ext cx="571245" cy="3159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0" i="0">
                <a:solidFill>
                  <a:srgbClr val="15191F"/>
                </a:solidFill>
                <a:latin typeface="TeX Gyre Pagella"/>
              </a:rPr>
              <a:t>1.55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99" y="4589214"/>
            <a:ext cx="412297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−180°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5323" y="4589214"/>
            <a:ext cx="342249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−90°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22822" y="4589214"/>
            <a:ext cx="202350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0°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05397" y="4589214"/>
            <a:ext cx="272299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90°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81623" y="4589214"/>
            <a:ext cx="342249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180°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2451" y="4411414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2451" y="4017714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2451" y="3624014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451" y="3236664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2451" y="2842964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2502" y="2449264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25005" y="4812407"/>
            <a:ext cx="197985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30" b="0" i="1">
                <a:solidFill>
                  <a:srgbClr val="15191F"/>
                </a:solidFill>
                <a:latin typeface="TeX Gyre Pagella"/>
              </a:rPr>
              <a:t>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71376" y="5031233"/>
            <a:ext cx="2032242" cy="1762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C6573"/>
                </a:solidFill>
                <a:latin typeface="Lato"/>
              </a:rPr>
              <a:t>Curve plotted from the equation above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599" y="5253335"/>
            <a:ext cx="3378144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Average J over sampled backbone conformations.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9599" y="5522515"/>
            <a:ext cx="3505541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J is measured in Hz; ϕ is a backbone dihedral angle.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54499" y="5037435"/>
            <a:ext cx="4710056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Correlation and χ² errors provide complementary views of agreement.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396952" y="6477000"/>
            <a:ext cx="75321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Eq. 13; Fig. 3e,f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224089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BACKUP B4 · THERMODYNAMICS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9166367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Thermodynamic comparisons depend on ensembles and targets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2124" y="1493639"/>
            <a:ext cx="51379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Barnase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9524" y="1493639"/>
            <a:ext cx="26793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CI2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99" y="4744839"/>
            <a:ext cx="28083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ΔC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8136" y="4805759"/>
            <a:ext cx="151451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8" b="1" i="0">
                <a:solidFill>
                  <a:srgbClr val="15191F"/>
                </a:solidFill>
                <a:latin typeface="Lato"/>
              </a:rPr>
              <a:t>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2812" y="4744839"/>
            <a:ext cx="1011181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6573"/>
                </a:solidFill>
                <a:latin typeface="Lato"/>
              </a:rPr>
              <a:t>(kcal mol⁻¹ K⁻¹)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5378" y="5016301"/>
            <a:ext cx="530268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AI²BMD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90155" y="5016301"/>
            <a:ext cx="298791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MM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7650" y="5016301"/>
            <a:ext cx="841220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EXPERIMENT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99" y="5333801"/>
            <a:ext cx="672746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Barnase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72865" y="5333801"/>
            <a:ext cx="31278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1.4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76165" y="5333801"/>
            <a:ext cx="31278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1.0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6089" y="5333801"/>
            <a:ext cx="31278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1.4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599" y="5721151"/>
            <a:ext cx="336295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CI2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72865" y="5721151"/>
            <a:ext cx="31278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0.7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6165" y="5721151"/>
            <a:ext cx="31278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0.5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6089" y="5721151"/>
            <a:ext cx="312781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0.8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03774" y="4744839"/>
            <a:ext cx="10424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WW-domain 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63914" y="4805759"/>
            <a:ext cx="1841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8" b="1" i="0">
                <a:solidFill>
                  <a:srgbClr val="15191F"/>
                </a:solidFill>
                <a:latin typeface="Lato"/>
              </a:rPr>
              <a:t>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0865" y="5016301"/>
            <a:ext cx="530268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AI²BMD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25642" y="5016301"/>
            <a:ext cx="298791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MM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23138" y="5016301"/>
            <a:ext cx="841220" cy="1572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 spc="96">
                <a:solidFill>
                  <a:srgbClr val="5C6573"/>
                </a:solidFill>
                <a:latin typeface="Lato"/>
              </a:rPr>
              <a:t>EXPERIMENT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3774" y="5333801"/>
            <a:ext cx="1014059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191F"/>
                </a:solidFill>
                <a:latin typeface="Lato"/>
              </a:rPr>
              <a:t>WW domain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69409" y="5333801"/>
            <a:ext cx="751724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359.06 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72709" y="5333801"/>
            <a:ext cx="751724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353.69 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67091" y="5333801"/>
            <a:ext cx="797266" cy="2397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5191F"/>
                </a:solidFill>
                <a:latin typeface="Lato"/>
              </a:rPr>
              <a:t>371 ± 2 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9262" y="5005189"/>
            <a:ext cx="232344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WW-domain improvement leaves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9262" y="5210869"/>
            <a:ext cx="1685869" cy="2207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E3440"/>
                </a:solidFill>
                <a:latin typeface="Lato"/>
              </a:rPr>
              <a:t>about 12 K discrepancy.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96952" y="6477000"/>
            <a:ext cx="1341977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5d,e; main-text Tm values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2384270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BACKUP B5 · RUNTIME AND SCOPE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7440060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Runtime and chemical coverage define practical 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2349" y="2251868"/>
            <a:ext cx="1111591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ENERGY TIMING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2349" y="2429668"/>
            <a:ext cx="556561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Fig. 2f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42349" y="3074987"/>
            <a:ext cx="1913278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SOLVATED PER-STEP TIMING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2349" y="3252787"/>
            <a:ext cx="1794315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Extended Data Table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2349" y="3898106"/>
            <a:ext cx="1937785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DEMONSTRATED CHEMISTRY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2349" y="4075906"/>
            <a:ext cx="2194762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Protein-unit vocabulary 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2349" y="4302125"/>
            <a:ext cx="1713352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191F"/>
                </a:solidFill>
                <a:latin typeface="Lato"/>
              </a:rPr>
              <a:t>specified interactions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49" y="4947443"/>
            <a:ext cx="2982956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New chemistry and rare events require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49" y="5180607"/>
            <a:ext cx="1637152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E3440"/>
                </a:solidFill>
                <a:latin typeface="Lato"/>
              </a:rPr>
              <a:t>additional validation.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96952" y="6477000"/>
            <a:ext cx="1358149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Fig. 2f; Extended Data Table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798185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BACKUP B6 · 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2955373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Sources and reading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1144190"/>
            <a:ext cx="1218846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PAPER AND CODE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" y="1423590"/>
            <a:ext cx="4355349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15191F"/>
                </a:solidFill>
                <a:latin typeface="Lato"/>
              </a:rPr>
              <a:t>Wang et al. (2024). Ab initio characterization of protein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99" y="1661814"/>
            <a:ext cx="4719581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15191F"/>
                </a:solidFill>
                <a:latin typeface="Lato"/>
              </a:rPr>
              <a:t>molecular dynamics with AI²BMD. Nature 635, 1019–1027.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99" y="2128639"/>
            <a:ext cx="499610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15191F"/>
                </a:solidFill>
                <a:latin typeface="Lato"/>
              </a:rPr>
              <a:t>DOI: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6914" y="2128639"/>
            <a:ext cx="2511071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B3263E"/>
                </a:solidFill>
                <a:latin typeface="Lato"/>
                <a:hlinkClick r:id="rId3"/>
              </a:rPr>
              <a:t>10.1038/s41586-024-08127-z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99" y="2595463"/>
            <a:ext cx="2514048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15191F"/>
                </a:solidFill>
                <a:latin typeface="Lato"/>
              </a:rPr>
              <a:t>Author Correction (2025). DOI: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599" y="2833687"/>
            <a:ext cx="2572190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B3263E"/>
                </a:solidFill>
                <a:latin typeface="Lato"/>
                <a:hlinkClick r:id="rId4"/>
              </a:rPr>
              <a:t>10.1038/s41586-024-08556-w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99" y="3300511"/>
            <a:ext cx="1970924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15191F"/>
                </a:solidFill>
                <a:latin typeface="Lato"/>
              </a:rPr>
              <a:t>Authors' code and data: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98228" y="3300511"/>
            <a:ext cx="2518910" cy="2524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99" b="0" i="0">
                <a:solidFill>
                  <a:srgbClr val="B3263E"/>
                </a:solidFill>
                <a:latin typeface="Lato"/>
                <a:hlinkClick r:id="rId5"/>
              </a:rPr>
              <a:t>github.com/microsoft/AI2BMD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07099" y="1144190"/>
            <a:ext cx="1544581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FIGURES IN THIS DECK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07099" y="2598340"/>
            <a:ext cx="37280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Fig.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07099" y="2749153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3352" y="2749153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7" action="ppaction://hlinksldjump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3400" y="2749153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6567" y="2749153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8" action="ppaction://hlinksldjump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76615" y="2749153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9781" y="2749153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9" action="ppaction://hlinksldjump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12099" y="2598340"/>
            <a:ext cx="37280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Fig.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12099" y="2749153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48352" y="2749153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8" action="ppaction://hlinksldjump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8400" y="2749153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1566" y="2749153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0" action="ppaction://hlinksldjump"/>
              </a:rPr>
              <a:t>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81615" y="2749153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74781" y="2749153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1" action="ppaction://hlinksldjump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17099" y="2598340"/>
            <a:ext cx="37280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Fig.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17099" y="2749153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53352" y="2749153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2" action="ppaction://hlinksldjump"/>
              </a:rPr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93349" y="2749153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86516" y="2749153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3" action="ppaction://hlinksldjump"/>
              </a:rPr>
              <a:t>18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07099" y="4246165"/>
            <a:ext cx="37280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Fig. 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07099" y="4396978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43352" y="4396978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4" action="ppaction://hlinksldjump"/>
              </a:rPr>
              <a:t>11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12099" y="4246165"/>
            <a:ext cx="37280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Fig. 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12099" y="4396978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48352" y="4396978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5" action="ppaction://hlinksldjump"/>
              </a:rPr>
              <a:t>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88349" y="4396978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81516" y="4396978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6" action="ppaction://hlinksldjump"/>
              </a:rPr>
              <a:t>19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17099" y="4246165"/>
            <a:ext cx="119880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Extended Data Fig. 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17099" y="4396978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153352" y="4396978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7" action="ppaction://hlinksldjump"/>
              </a:rPr>
              <a:t>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223400" y="4396978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316566" y="4396978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8" action="ppaction://hlinksldjump"/>
              </a:rPr>
              <a:t>17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56564" y="4396978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9730" y="4396978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19" action="ppaction://hlinksldjump"/>
              </a:rPr>
              <a:t>23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007099" y="5893990"/>
            <a:ext cx="119880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Extended Data Fig. 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007099" y="6044803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43352" y="6044803"/>
            <a:ext cx="152344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20" action="ppaction://hlinksldjump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13400" y="6044803"/>
            <a:ext cx="175462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 ·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06567" y="6044803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21" action="ppaction://hlinksldjump"/>
              </a:rPr>
              <a:t>16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12099" y="5893990"/>
            <a:ext cx="1287109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5191F"/>
                </a:solidFill>
                <a:latin typeface="Lato"/>
              </a:rPr>
              <a:t>Extended Data Table 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912099" y="6044803"/>
            <a:ext cx="418548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</a:rPr>
              <a:t>pages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48352" y="6044803"/>
            <a:ext cx="222293" cy="1826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C6573"/>
                </a:solidFill>
                <a:latin typeface="Lato"/>
                <a:hlinkClick r:id="rId22" action="ppaction://hlinksldjump"/>
              </a:rPr>
              <a:t>20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9599" y="6477000"/>
            <a:ext cx="1949791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 (2024); Author Correction (2025)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1213191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SUPPLEMENTARY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3117397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Supplementary slides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3240980"/>
            <a:ext cx="435911" cy="39852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B3263E"/>
                </a:solidFill>
                <a:latin typeface="Lato"/>
                <a:hlinkClick r:id="rId4" action="ppaction://hlinksldjump"/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6499" y="3266380"/>
            <a:ext cx="8892226" cy="3667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99" b="1" i="0">
                <a:solidFill>
                  <a:srgbClr val="15191F"/>
                </a:solidFill>
                <a:latin typeface="Lato"/>
                <a:hlinkClick r:id="rId4" action="ppaction://hlinksldjump"/>
              </a:rPr>
              <a:t>ViSNet architecture: graph, embedding, message-passing layers, output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99" y="4019946"/>
            <a:ext cx="2906855" cy="2461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C6573"/>
                </a:solidFill>
                <a:latin typeface="Lato"/>
              </a:rPr>
              <a:t>Backups B1 to B6 are pages 16 to 21.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99" y="6477000"/>
            <a:ext cx="4164949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Supplementary material based on Wang et al., Nature (2024), DOI: 10.1038/s41586-024-08127-z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599" y="361950"/>
            <a:ext cx="30651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36">
                <a:solidFill>
                  <a:srgbClr val="B3263E"/>
                </a:solidFill>
                <a:latin typeface="Lato"/>
              </a:rPr>
              <a:t>SUPPLEMENTARY S1 · VISNET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599" y="552450"/>
            <a:ext cx="9016745" cy="4302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spc="-31">
                <a:solidFill>
                  <a:srgbClr val="15191F"/>
                </a:solidFill>
                <a:latin typeface="Lato"/>
              </a:rPr>
              <a:t>ViSNet is a message-passing graph network over nearby atoms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3683" y="1873795"/>
            <a:ext cx="128928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20" b="0" i="1">
                <a:solidFill>
                  <a:srgbClr val="15191F"/>
                </a:solidFill>
                <a:latin typeface="TeX Gyre Pagella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5483" y="1378495"/>
            <a:ext cx="128928" cy="2016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20" b="0" i="1">
                <a:solidFill>
                  <a:srgbClr val="15191F"/>
                </a:solidFill>
                <a:latin typeface="TeX Gyre Pagella"/>
              </a:rPr>
              <a:t>j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826" y="1253380"/>
            <a:ext cx="27964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5C6573"/>
                </a:solidFill>
                <a:latin typeface="Lato"/>
              </a:rPr>
              <a:t>5 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199" y="1274365"/>
            <a:ext cx="43551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Atom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199" y="1529953"/>
            <a:ext cx="792900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Neighbours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0912" y="1529953"/>
            <a:ext cx="986079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send messages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199" y="1785540"/>
            <a:ext cx="1485943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Beyond 5 Å: no edge to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5399" y="2041128"/>
            <a:ext cx="286538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1">
                <a:solidFill>
                  <a:srgbClr val="5C6573"/>
                </a:solidFill>
                <a:latin typeface="Lato"/>
              </a:rPr>
              <a:t>Schematic. Grey lines: edges between other atoms.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233" y="2458640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5199" y="2445940"/>
            <a:ext cx="51498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Graph.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7892" y="2445940"/>
            <a:ext cx="477980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Atoms are nodes. Edges join atoms within 5 Å, at most 32 neighbours per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5199" y="2635746"/>
            <a:ext cx="237792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atom. Each unit has 12 to 36 atoms.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233" y="2952551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5199" y="2943621"/>
            <a:ext cx="844891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Embedding.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27795" y="2943621"/>
            <a:ext cx="2791067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Atomic numbers and 3D coordinates give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7931" y="2943621"/>
            <a:ext cx="39294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and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6635" y="2943621"/>
            <a:ext cx="116576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, 128 dimensions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5199" y="3156247"/>
            <a:ext cx="72711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each, and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41388" y="3156247"/>
            <a:ext cx="24183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=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73956" y="3156247"/>
            <a:ext cx="385489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. Higher-order spherical harmonics expand the coordinates.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233" y="3492103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5199" y="3479403"/>
            <a:ext cx="123243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ViSNet block × 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15343" y="3479403"/>
            <a:ext cx="387453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One message-passing layer, shown at right. Messages from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5199" y="3669208"/>
            <a:ext cx="832786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neighbours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56370" y="3669208"/>
            <a:ext cx="146352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are summed at atom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78274" y="3669208"/>
            <a:ext cx="2227206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; the update block then refreshes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30638" y="3669208"/>
            <a:ext cx="15284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,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03477" y="3669208"/>
            <a:ext cx="392949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and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5199" y="3878064"/>
            <a:ext cx="469031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using angle and dihedral terms (RGC). The paper reports 6 hidden layers.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4233" y="4194869"/>
            <a:ext cx="167028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Lato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5199" y="4182169"/>
            <a:ext cx="59049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5191F"/>
                </a:solidFill>
                <a:latin typeface="Lato"/>
              </a:rPr>
              <a:t>Output.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73398" y="4182169"/>
            <a:ext cx="235946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The output block gives one energy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39864" y="4182169"/>
            <a:ext cx="609544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. Forces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48373" y="4182169"/>
            <a:ext cx="326572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= −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65488" y="4182169"/>
            <a:ext cx="14837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/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71963" y="4182169"/>
            <a:ext cx="1072300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 are its gradient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5199" y="4391025"/>
            <a:ext cx="5117845" cy="21437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2E3440"/>
                </a:solidFill>
                <a:latin typeface="Lato"/>
              </a:rPr>
              <a:t>with respect to the input coordinates. One model for each of the 21 unit types.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599" y="4757737"/>
            <a:ext cx="2438741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19">
                <a:solidFill>
                  <a:srgbClr val="5C6573"/>
                </a:solidFill>
                <a:latin typeface="Lato"/>
              </a:rPr>
              <a:t>SYMBOLS IN THE FIGURE AND STEPS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6707" y="4941887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1807" y="4941887"/>
            <a:ext cx="245481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target atom and neighbour (source) atom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9599" y="5146675"/>
            <a:ext cx="172585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Å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3389" y="5146675"/>
            <a:ext cx="1097799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ångström, 0.1 nm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0207" y="5351462"/>
            <a:ext cx="2636186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layer index; layer 0 is the embedding output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6882" y="5556250"/>
            <a:ext cx="200852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number of stacked ViSNet blocks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2985" y="5761037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44364" y="5761037"/>
            <a:ext cx="1500826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scalar features of atoms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00002" y="5761037"/>
            <a:ext cx="36596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and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1624" y="5965825"/>
            <a:ext cx="142869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scalar features of edge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155130" y="5965825"/>
            <a:ext cx="159686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–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2985" y="6170612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44364" y="6170612"/>
            <a:ext cx="153952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vector features of atoms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438697" y="6170612"/>
            <a:ext cx="36596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and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43399" y="4941887"/>
            <a:ext cx="1996225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zero vector, the starting value of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84774" y="5146675"/>
            <a:ext cx="1598060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relative position of atoms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937646" y="5146675"/>
            <a:ext cx="36596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and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383484" y="5351462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81735" y="5351462"/>
            <a:ext cx="265196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learned scalar and vector message functions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441924" y="5556250"/>
            <a:ext cx="1626635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scalar message from atom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023371" y="5556250"/>
            <a:ext cx="60597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to atom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402931" y="5761037"/>
            <a:ext cx="156115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sum over the neighbours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18894" y="5761037"/>
            <a:ext cx="601309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of atom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53718" y="5965825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622204" y="5965825"/>
            <a:ext cx="218682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summed scalar and vector messages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416623" y="6170612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748013" y="6170612"/>
            <a:ext cx="258588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learned update functions for atom features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451452" y="4941887"/>
            <a:ext cx="2513750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learned update function for edge features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00727" y="5146675"/>
            <a:ext cx="351476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RGC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533407" y="5146675"/>
            <a:ext cx="1793422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runtime geometry calculation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200727" y="5351462"/>
            <a:ext cx="736643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RGC-Angle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918574" y="5351462"/>
            <a:ext cx="80421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dot product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738617" y="5351462"/>
            <a:ext cx="185285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· 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939734" y="5351462"/>
            <a:ext cx="1687853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, angle information at atom 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200727" y="5556250"/>
            <a:ext cx="89777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RGC-Dihedral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177833" y="5556250"/>
            <a:ext cx="185285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· 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378949" y="5556250"/>
            <a:ext cx="1681801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after removing parts along 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504237" y="5761037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872239" y="5761037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274174" y="5761037"/>
            <a:ext cx="109462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updates for layer 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323611" y="5761037"/>
            <a:ext cx="305339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+ 1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282284" y="5965825"/>
            <a:ext cx="14678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, 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484492" y="5965825"/>
            <a:ext cx="1707598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predicted energy and forces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358584" y="6170612"/>
            <a:ext cx="142620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15191F"/>
                </a:solidFill>
                <a:latin typeface="Lato"/>
              </a:rPr>
              <a:t>/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610599" y="6170612"/>
            <a:ext cx="750534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gradient of 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360395" y="6170612"/>
            <a:ext cx="2076989" cy="1953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9" b="0" i="0">
                <a:solidFill>
                  <a:srgbClr val="2E3440"/>
                </a:solidFill>
                <a:latin typeface="Lato"/>
              </a:rPr>
              <a:t> with respect to atom coordinates 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9599" y="6477000"/>
            <a:ext cx="2776283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Wang et al., Nature (2024), DOI: 10.1038/s41586-024-08127-z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32263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396952" y="6477000"/>
            <a:ext cx="2126301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Extended Data Fig. 1b; Methods, equations 5–9 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460007" y="6477000"/>
            <a:ext cx="13756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6B7482"/>
                </a:solidFill>
                <a:latin typeface="Lato"/>
              </a:rPr>
              <a:t>•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534322" y="6477000"/>
            <a:ext cx="1326300" cy="150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49" b="0" i="0">
                <a:solidFill>
                  <a:srgbClr val="5C6573"/>
                </a:solidFill>
                <a:latin typeface="Lato"/>
              </a:rPr>
              <a:t> Graph drawing is a schematic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1457086" y="6464299"/>
            <a:ext cx="207609" cy="16992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5C6573"/>
                </a:solidFill>
                <a:latin typeface="Lat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protein dynamics from quantum fragments</dc:title>
  <dc:subject>Ab initio characterization of protein molecular dynamics with AI²BMD</dc:subject>
  <dc:creator>Sean Florez</dc:creator>
  <cp:keywords/>
  <dc:description/>
  <cp:lastModifiedBy>Sean Florez</cp:lastModifiedBy>
  <cp:revision>1</cp:revision>
  <dcterms:created xsi:type="dcterms:W3CDTF">2013-01-27T09:14:16Z</dcterms:created>
  <dcterms:modified xsi:type="dcterms:W3CDTF">2013-01-27T09:15:58Z</dcterms:modified>
  <cp:category/>
</cp:coreProperties>
</file>